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311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312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313" r:id="rId29"/>
    <p:sldId id="295" r:id="rId30"/>
    <p:sldId id="296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07" r:id="rId39"/>
    <p:sldId id="308" r:id="rId40"/>
    <p:sldId id="309" r:id="rId41"/>
    <p:sldId id="263" r:id="rId42"/>
    <p:sldId id="310" r:id="rId43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DA"/>
    <a:srgbClr val="32663C"/>
    <a:srgbClr val="326641"/>
    <a:srgbClr val="316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napToObjects="1">
      <p:cViewPr>
        <p:scale>
          <a:sx n="59" d="100"/>
          <a:sy n="59" d="100"/>
        </p:scale>
        <p:origin x="1248" y="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384"/>
    </p:cViewPr>
  </p:sorterViewPr>
  <p:notesViewPr>
    <p:cSldViewPr snapToGrid="0" snapToObjects="1">
      <p:cViewPr varScale="1">
        <p:scale>
          <a:sx n="77" d="100"/>
          <a:sy n="7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DF8A1-8B9F-4652-951D-34E384A48E2B}" type="datetimeFigureOut">
              <a:rPr lang="da-DK" smtClean="0"/>
              <a:t>26-11-2014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AC8B1-971A-4022-AE18-0FCD0CF8FA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4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D3A3B-67B9-1F48-A046-0B30093FCA9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0BF06-020C-F94B-BA60-C3FF27D84CE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5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85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29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35150" y="561975"/>
            <a:ext cx="3189288" cy="2392363"/>
          </a:xfrm>
          <a:ln cap="flat"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604" y="3266332"/>
            <a:ext cx="5472139" cy="5555210"/>
          </a:xfrm>
          <a:noFill/>
          <a:ln>
            <a:solidFill>
              <a:srgbClr val="000000"/>
            </a:solidFill>
          </a:ln>
        </p:spPr>
        <p:txBody>
          <a:bodyPr lIns="88738" tIns="44371" rIns="88738" bIns="44371">
            <a:normAutofit/>
          </a:bodyPr>
          <a:lstStyle/>
          <a:p>
            <a:pPr eaLnBrk="1" hangingPunct="1">
              <a:spcBef>
                <a:spcPct val="10000"/>
              </a:spcBef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014588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1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7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2" y="8684787"/>
            <a:ext cx="2973247" cy="4577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454" tIns="43727" rIns="87454" bIns="43727"/>
          <a:lstStyle/>
          <a:p>
            <a:endParaRPr lang="da-DK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559" y="4357509"/>
            <a:ext cx="5034987" cy="4075356"/>
          </a:xfrm>
          <a:noFill/>
          <a:ln/>
        </p:spPr>
        <p:txBody>
          <a:bodyPr lIns="87776" tIns="43887" rIns="87776" bIns="43887"/>
          <a:lstStyle/>
          <a:p>
            <a:pPr>
              <a:buFont typeface="Verdana" pitchFamily="34" charset="0"/>
              <a:buNone/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255852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600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82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9164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44083" fontAlgn="base">
              <a:spcBef>
                <a:spcPct val="30000"/>
              </a:spcBef>
              <a:spcAft>
                <a:spcPct val="0"/>
              </a:spcAft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0697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7746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98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61650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59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2581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9165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437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3277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da-DK" sz="900" dirty="0" smtClean="0">
              <a:latin typeface="Verdana" pitchFamily="34" charset="0"/>
            </a:endParaRPr>
          </a:p>
          <a:p>
            <a:endParaRPr kumimoji="1" lang="da-DK" sz="9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2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15917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51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99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29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8575" y="719138"/>
            <a:ext cx="4259263" cy="3194050"/>
          </a:xfrm>
          <a:ln/>
        </p:spPr>
      </p:sp>
      <p:sp>
        <p:nvSpPr>
          <p:cNvPr id="40963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i="0" dirty="0" smtClean="0"/>
          </a:p>
        </p:txBody>
      </p:sp>
      <p:sp>
        <p:nvSpPr>
          <p:cNvPr id="40964" name="Pladsholder til diasnummer 3"/>
          <p:cNvSpPr>
            <a:spLocks noGrp="1"/>
          </p:cNvSpPr>
          <p:nvPr>
            <p:ph type="sldNum" sz="quarter" idx="5"/>
          </p:nvPr>
        </p:nvSpPr>
        <p:spPr>
          <a:xfrm>
            <a:off x="3884613" y="8684480"/>
            <a:ext cx="2971800" cy="458023"/>
          </a:xfrm>
          <a:prstGeom prst="rect">
            <a:avLst/>
          </a:prstGeom>
        </p:spPr>
        <p:txBody>
          <a:bodyPr lIns="88367" tIns="44183" rIns="88367" bIns="44183"/>
          <a:lstStyle/>
          <a:p>
            <a:pPr>
              <a:defRPr/>
            </a:pPr>
            <a:fld id="{1135945C-5AD9-419E-A4EB-1F1A2CA19560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82671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dirty="0" smtClean="0"/>
              <a:t>Kvalitet og sikkerhed i medicineringen på botilbud • </a:t>
            </a:r>
            <a:r>
              <a:rPr lang="da-DK" dirty="0" err="1" smtClean="0"/>
              <a:t>okt</a:t>
            </a:r>
            <a:r>
              <a:rPr lang="da-DK" dirty="0" smtClean="0"/>
              <a:t> 2013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53589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31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37382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15320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053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577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67769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36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39501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061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248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43387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9693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40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03107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114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4E3AF-1302-47AF-9DD6-635CDD0960FE}" type="slidenum">
              <a:rPr lang="da-DK" smtClean="0"/>
              <a:pPr/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1030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2027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8575" y="719138"/>
            <a:ext cx="4259263" cy="3194050"/>
          </a:xfrm>
          <a:ln/>
        </p:spPr>
      </p:sp>
      <p:sp>
        <p:nvSpPr>
          <p:cNvPr id="41987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z="900" dirty="0" smtClean="0"/>
          </a:p>
        </p:txBody>
      </p:sp>
      <p:sp>
        <p:nvSpPr>
          <p:cNvPr id="41988" name="Pladsholder til diasnummer 3"/>
          <p:cNvSpPr>
            <a:spLocks noGrp="1"/>
          </p:cNvSpPr>
          <p:nvPr>
            <p:ph type="sldNum" sz="quarter" idx="5"/>
          </p:nvPr>
        </p:nvSpPr>
        <p:spPr>
          <a:xfrm>
            <a:off x="3884613" y="8684480"/>
            <a:ext cx="2971800" cy="458023"/>
          </a:xfrm>
          <a:prstGeom prst="rect">
            <a:avLst/>
          </a:prstGeom>
        </p:spPr>
        <p:txBody>
          <a:bodyPr lIns="88367" tIns="44183" rIns="88367" bIns="44183"/>
          <a:lstStyle/>
          <a:p>
            <a:pPr>
              <a:defRPr/>
            </a:pPr>
            <a:fld id="{82FEEB47-90A5-4DBA-BD07-7204957EE909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5321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73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0BF06-020C-F94B-BA60-C3FF27D84C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66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944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s med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7" name="Pladsholder til tekst 16"/>
          <p:cNvSpPr>
            <a:spLocks noGrp="1"/>
          </p:cNvSpPr>
          <p:nvPr>
            <p:ph type="body" sz="quarter" idx="15"/>
          </p:nvPr>
        </p:nvSpPr>
        <p:spPr>
          <a:xfrm>
            <a:off x="457200" y="1682750"/>
            <a:ext cx="3981450" cy="425608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0" name="Pladsholder til tekst 19"/>
          <p:cNvSpPr>
            <a:spLocks noGrp="1"/>
          </p:cNvSpPr>
          <p:nvPr>
            <p:ph type="body" sz="quarter" idx="16"/>
          </p:nvPr>
        </p:nvSpPr>
        <p:spPr>
          <a:xfrm>
            <a:off x="4772025" y="1682750"/>
            <a:ext cx="3914775" cy="42560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236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e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4"/>
          <p:cNvSpPr>
            <a:spLocks noGrp="1"/>
          </p:cNvSpPr>
          <p:nvPr>
            <p:ph type="title"/>
          </p:nvPr>
        </p:nvSpPr>
        <p:spPr>
          <a:xfrm>
            <a:off x="457199" y="365213"/>
            <a:ext cx="8229601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9" name="Pladsholder til medieklip 8"/>
          <p:cNvSpPr>
            <a:spLocks noGrp="1"/>
          </p:cNvSpPr>
          <p:nvPr>
            <p:ph type="media" sz="quarter" idx="16"/>
          </p:nvPr>
        </p:nvSpPr>
        <p:spPr>
          <a:xfrm>
            <a:off x="457200" y="1682750"/>
            <a:ext cx="8229600" cy="4256088"/>
          </a:xfrm>
        </p:spPr>
        <p:txBody>
          <a:bodyPr/>
          <a:lstStyle/>
          <a:p>
            <a:r>
              <a:rPr lang="da-DK" smtClean="0"/>
              <a:t>Klik på ikonet for at tilføje et medie</a:t>
            </a:r>
            <a:endParaRPr lang="da-D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647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pp grø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4" name="Billede 3" descr="Hjerte02-logo-sort-RGB.png"/>
          <p:cNvPicPr>
            <a:picLocks noChangeAspect="1"/>
          </p:cNvPicPr>
          <p:nvPr userDrawn="1"/>
        </p:nvPicPr>
        <p:blipFill>
          <a:blip r:embed="rId3" cstate="print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61" y="-334230"/>
            <a:ext cx="7293344" cy="7457896"/>
          </a:xfrm>
          <a:prstGeom prst="rect">
            <a:avLst/>
          </a:prstGeom>
        </p:spPr>
      </p:pic>
      <p:pic>
        <p:nvPicPr>
          <p:cNvPr id="9" name="Billede 8" descr="twee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47" y="267855"/>
            <a:ext cx="2400300" cy="2400300"/>
          </a:xfrm>
          <a:prstGeom prst="rect">
            <a:avLst/>
          </a:prstGeom>
        </p:spPr>
      </p:pic>
      <p:sp>
        <p:nvSpPr>
          <p:cNvPr id="10" name="Tekstfelt 9"/>
          <p:cNvSpPr txBox="1"/>
          <p:nvPr userDrawn="1"/>
        </p:nvSpPr>
        <p:spPr>
          <a:xfrm>
            <a:off x="2409708" y="2103736"/>
            <a:ext cx="5809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solidFill>
                  <a:srgbClr val="F4F4DA"/>
                </a:solidFill>
                <a:latin typeface="Arial"/>
                <a:cs typeface="Arial"/>
              </a:rPr>
              <a:t>I</a:t>
            </a:r>
            <a:r>
              <a:rPr lang="da-DK" sz="2400" baseline="0" dirty="0" smtClean="0">
                <a:solidFill>
                  <a:srgbClr val="F4F4DA"/>
                </a:solidFill>
                <a:latin typeface="Arial"/>
                <a:cs typeface="Arial"/>
              </a:rPr>
              <a:t> sikre hænders officielle hashtag:</a:t>
            </a:r>
          </a:p>
          <a:p>
            <a:r>
              <a:rPr lang="da-DK" sz="2400" b="1" baseline="0" dirty="0" smtClean="0">
                <a:solidFill>
                  <a:srgbClr val="F4F4DA"/>
                </a:solidFill>
                <a:latin typeface="Arial"/>
                <a:cs typeface="Arial"/>
              </a:rPr>
              <a:t>#</a:t>
            </a:r>
            <a:r>
              <a:rPr lang="da-DK" sz="2400" b="1" baseline="0" dirty="0" err="1" smtClean="0">
                <a:solidFill>
                  <a:srgbClr val="F4F4DA"/>
                </a:solidFill>
                <a:latin typeface="Arial"/>
                <a:cs typeface="Arial"/>
              </a:rPr>
              <a:t>isikrehænder</a:t>
            </a:r>
            <a:endParaRPr lang="da-DK" sz="2400" b="1" baseline="0" dirty="0" smtClean="0">
              <a:solidFill>
                <a:srgbClr val="F4F4DA"/>
              </a:solidFill>
              <a:latin typeface="Arial"/>
              <a:cs typeface="Arial"/>
            </a:endParaRPr>
          </a:p>
          <a:p>
            <a:endParaRPr lang="da-DK" sz="2400" baseline="0" dirty="0" smtClean="0">
              <a:solidFill>
                <a:srgbClr val="F4F4DA"/>
              </a:solidFill>
              <a:latin typeface="Arial"/>
              <a:cs typeface="Arial"/>
            </a:endParaRPr>
          </a:p>
          <a:p>
            <a:r>
              <a:rPr lang="da-DK" sz="2400" baseline="0" dirty="0" smtClean="0">
                <a:solidFill>
                  <a:srgbClr val="F4F4DA"/>
                </a:solidFill>
                <a:latin typeface="Arial"/>
                <a:cs typeface="Arial"/>
              </a:rPr>
              <a:t>Følg Dansk Selskab for Patientsikkerhed:</a:t>
            </a:r>
          </a:p>
          <a:p>
            <a:r>
              <a:rPr lang="da-DK" sz="2400" b="1" baseline="0" dirty="0" smtClean="0">
                <a:solidFill>
                  <a:srgbClr val="F4F4DA"/>
                </a:solidFill>
                <a:latin typeface="Arial"/>
                <a:cs typeface="Arial"/>
              </a:rPr>
              <a:t>@patientsikker</a:t>
            </a:r>
            <a:endParaRPr lang="da-DK" sz="2400" b="1" dirty="0">
              <a:solidFill>
                <a:srgbClr val="F4F4DA"/>
              </a:solidFill>
              <a:latin typeface="Arial"/>
              <a:cs typeface="Arial"/>
            </a:endParaRPr>
          </a:p>
        </p:txBody>
      </p:sp>
      <p:pic>
        <p:nvPicPr>
          <p:cNvPr id="12" name="Billede 11" descr="ISK-logohjerte02-sort-R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03" y="6029011"/>
            <a:ext cx="2995332" cy="71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91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Hjerte02-logo-sort-RGB.png"/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-231596"/>
            <a:ext cx="7293344" cy="7457896"/>
          </a:xfrm>
          <a:prstGeom prst="rect">
            <a:avLst/>
          </a:prstGeom>
        </p:spPr>
      </p:pic>
      <p:pic>
        <p:nvPicPr>
          <p:cNvPr id="4" name="Billede 3" descr="Hjerte02-logo-grøn-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312" y="2595454"/>
            <a:ext cx="3287588" cy="3361613"/>
          </a:xfrm>
          <a:prstGeom prst="rect">
            <a:avLst/>
          </a:prstGeom>
        </p:spPr>
      </p:pic>
      <p:sp>
        <p:nvSpPr>
          <p:cNvPr id="6" name="Tekstfelt 5"/>
          <p:cNvSpPr txBox="1"/>
          <p:nvPr userDrawn="1"/>
        </p:nvSpPr>
        <p:spPr>
          <a:xfrm>
            <a:off x="457199" y="5064577"/>
            <a:ext cx="4477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0" i="0" u="none" dirty="0" smtClean="0">
                <a:latin typeface="Arial"/>
                <a:cs typeface="Arial"/>
              </a:rPr>
              <a:t>Hold</a:t>
            </a:r>
            <a:r>
              <a:rPr lang="da-DK" sz="2000" b="0" i="0" u="none" baseline="0" dirty="0" smtClean="0">
                <a:latin typeface="Arial"/>
                <a:cs typeface="Arial"/>
              </a:rPr>
              <a:t> dig orienteret på</a:t>
            </a:r>
            <a:endParaRPr lang="da-DK" sz="2000" b="0" i="0" u="none" dirty="0" smtClean="0">
              <a:latin typeface="Arial"/>
              <a:cs typeface="Arial"/>
            </a:endParaRPr>
          </a:p>
          <a:p>
            <a:r>
              <a:rPr lang="da-DK" sz="2000" b="1" i="0" u="sng" dirty="0" smtClean="0">
                <a:latin typeface="Arial"/>
                <a:cs typeface="Arial"/>
              </a:rPr>
              <a:t>www.isikrehænder.dk</a:t>
            </a:r>
            <a:endParaRPr lang="da-DK" sz="2000" b="1" i="0" u="sng" dirty="0">
              <a:latin typeface="Arial"/>
              <a:cs typeface="Arial"/>
            </a:endParaRPr>
          </a:p>
        </p:txBody>
      </p:sp>
      <p:sp>
        <p:nvSpPr>
          <p:cNvPr id="8" name="Pladsholder til tekst 16"/>
          <p:cNvSpPr>
            <a:spLocks noGrp="1"/>
          </p:cNvSpPr>
          <p:nvPr>
            <p:ph type="body" sz="quarter" idx="15"/>
          </p:nvPr>
        </p:nvSpPr>
        <p:spPr>
          <a:xfrm>
            <a:off x="457200" y="2413946"/>
            <a:ext cx="2865558" cy="22040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233546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aseline="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7966" y="6253798"/>
            <a:ext cx="412248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7E240F03-EE81-42E1-96BF-1982961496ED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389" y="4609126"/>
            <a:ext cx="2084400" cy="224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-1733339" y="3772423"/>
            <a:ext cx="1657350" cy="83750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accent6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accent6"/>
                </a:solidFill>
                <a:latin typeface="+mn-lt"/>
              </a:rPr>
            </a:br>
            <a:r>
              <a:rPr lang="en-GB" sz="1000" b="1" noProof="1">
                <a:solidFill>
                  <a:schemeClr val="accent6"/>
                </a:solidFill>
                <a:latin typeface="+mn-lt"/>
              </a:rPr>
              <a:t>1. </a:t>
            </a:r>
            <a:r>
              <a:rPr lang="en-GB" sz="1000" noProof="1">
                <a:solidFill>
                  <a:schemeClr val="accent6"/>
                </a:solidFill>
                <a:latin typeface="+mn-lt"/>
              </a:rPr>
              <a:t>Højre-klik uden for dit slide 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accent6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accent6"/>
                </a:solidFill>
                <a:latin typeface="+mn-lt"/>
              </a:rPr>
              <a:t>Vælg et passende layout fra “drop ned” menuen</a:t>
            </a:r>
          </a:p>
        </p:txBody>
      </p:sp>
    </p:spTree>
    <p:extLst>
      <p:ext uri="{BB962C8B-B14F-4D97-AF65-F5344CB8AC3E}">
        <p14:creationId xmlns:p14="http://schemas.microsoft.com/office/powerpoint/2010/main" val="866272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21907" y="6253798"/>
            <a:ext cx="4691641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7E240F03-EE81-42E1-96BF-1982961496ED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389" y="4609126"/>
            <a:ext cx="2084400" cy="224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-1733339" y="3772423"/>
            <a:ext cx="1657350" cy="83750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accent6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accent6"/>
                </a:solidFill>
                <a:latin typeface="+mn-lt"/>
              </a:rPr>
            </a:br>
            <a:r>
              <a:rPr lang="en-GB" sz="1000" b="1" noProof="1">
                <a:solidFill>
                  <a:schemeClr val="accent6"/>
                </a:solidFill>
                <a:latin typeface="+mn-lt"/>
              </a:rPr>
              <a:t>1. </a:t>
            </a:r>
            <a:r>
              <a:rPr lang="en-GB" sz="1000" noProof="1">
                <a:solidFill>
                  <a:schemeClr val="accent6"/>
                </a:solidFill>
                <a:latin typeface="+mn-lt"/>
              </a:rPr>
              <a:t>Højre-klik uden for dit slide 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accent6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accent6"/>
                </a:solidFill>
                <a:latin typeface="+mn-lt"/>
              </a:rPr>
              <a:t>Vælg et passende layout fra “drop ned” menuen</a:t>
            </a:r>
          </a:p>
        </p:txBody>
      </p:sp>
    </p:spTree>
    <p:extLst>
      <p:ext uri="{BB962C8B-B14F-4D97-AF65-F5344CB8AC3E}">
        <p14:creationId xmlns:p14="http://schemas.microsoft.com/office/powerpoint/2010/main" val="148715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82751"/>
            <a:ext cx="8229600" cy="42560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1004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quarter" idx="16"/>
          </p:nvPr>
        </p:nvSpPr>
        <p:spPr>
          <a:xfrm>
            <a:off x="4705350" y="1682750"/>
            <a:ext cx="3981450" cy="42560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13" name="Pladsholder til indhold 11"/>
          <p:cNvSpPr>
            <a:spLocks noGrp="1"/>
          </p:cNvSpPr>
          <p:nvPr>
            <p:ph sz="quarter" idx="17"/>
          </p:nvPr>
        </p:nvSpPr>
        <p:spPr>
          <a:xfrm>
            <a:off x="457200" y="1682750"/>
            <a:ext cx="3981450" cy="42560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48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4"/>
          <p:cNvSpPr>
            <a:spLocks noGrp="1"/>
          </p:cNvSpPr>
          <p:nvPr>
            <p:ph type="title"/>
          </p:nvPr>
        </p:nvSpPr>
        <p:spPr>
          <a:xfrm>
            <a:off x="457199" y="365213"/>
            <a:ext cx="8229601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1" name="Pladsholder til tekst 16"/>
          <p:cNvSpPr>
            <a:spLocks noGrp="1"/>
          </p:cNvSpPr>
          <p:nvPr>
            <p:ph type="body" sz="quarter" idx="15"/>
          </p:nvPr>
        </p:nvSpPr>
        <p:spPr>
          <a:xfrm>
            <a:off x="457200" y="1682750"/>
            <a:ext cx="8229600" cy="42560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5312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Hjerte02-logo-sort-RGB.png"/>
          <p:cNvPicPr>
            <a:picLocks noChangeAspect="1"/>
          </p:cNvPicPr>
          <p:nvPr userDrawn="1"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-231596"/>
            <a:ext cx="7293344" cy="7457896"/>
          </a:xfrm>
          <a:prstGeom prst="rect">
            <a:avLst/>
          </a:prstGeom>
        </p:spPr>
      </p:pic>
      <p:pic>
        <p:nvPicPr>
          <p:cNvPr id="11" name="Billede 10" descr="Hjerte02-logo-grøn-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312" y="2518486"/>
            <a:ext cx="3287588" cy="3361613"/>
          </a:xfrm>
          <a:prstGeom prst="rect">
            <a:avLst/>
          </a:prstGeom>
        </p:spPr>
      </p:pic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15463" y="859449"/>
            <a:ext cx="4940849" cy="2899044"/>
          </a:xfrm>
        </p:spPr>
        <p:txBody>
          <a:bodyPr/>
          <a:lstStyle>
            <a:lvl1pPr>
              <a:defRPr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378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6741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9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457200" y="1526493"/>
            <a:ext cx="8229600" cy="4552392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7621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6" name="Pladsholder til billede 8"/>
          <p:cNvSpPr>
            <a:spLocks noGrp="1"/>
          </p:cNvSpPr>
          <p:nvPr>
            <p:ph type="pic" sz="quarter" idx="13"/>
          </p:nvPr>
        </p:nvSpPr>
        <p:spPr>
          <a:xfrm>
            <a:off x="457200" y="1526493"/>
            <a:ext cx="3956039" cy="4552392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7" name="Rektangel 2"/>
          <p:cNvSpPr/>
          <p:nvPr userDrawn="1"/>
        </p:nvSpPr>
        <p:spPr>
          <a:xfrm>
            <a:off x="0" y="6614820"/>
            <a:ext cx="9157512" cy="243180"/>
          </a:xfrm>
          <a:prstGeom prst="rect">
            <a:avLst/>
          </a:prstGeom>
          <a:solidFill>
            <a:srgbClr val="3C7145"/>
          </a:solidFill>
          <a:ln>
            <a:solidFill>
              <a:srgbClr val="3C71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a-DK"/>
          </a:p>
        </p:txBody>
      </p:sp>
      <p:pic>
        <p:nvPicPr>
          <p:cNvPr id="8" name="Billede 7" descr="ISK-logohjerte02-sort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" y="6130197"/>
            <a:ext cx="1766424" cy="422027"/>
          </a:xfrm>
          <a:prstGeom prst="rect">
            <a:avLst/>
          </a:prstGeom>
        </p:spPr>
      </p:pic>
      <p:sp>
        <p:nvSpPr>
          <p:cNvPr id="9" name="Pladsholder til billede 8"/>
          <p:cNvSpPr>
            <a:spLocks noGrp="1"/>
          </p:cNvSpPr>
          <p:nvPr>
            <p:ph type="pic" sz="quarter" idx="14"/>
          </p:nvPr>
        </p:nvSpPr>
        <p:spPr>
          <a:xfrm>
            <a:off x="4730761" y="1526493"/>
            <a:ext cx="3956039" cy="4552392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503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2"/>
          <p:cNvSpPr/>
          <p:nvPr userDrawn="1"/>
        </p:nvSpPr>
        <p:spPr>
          <a:xfrm>
            <a:off x="0" y="6614820"/>
            <a:ext cx="9157512" cy="243180"/>
          </a:xfrm>
          <a:prstGeom prst="rect">
            <a:avLst/>
          </a:prstGeom>
          <a:solidFill>
            <a:srgbClr val="3C7145"/>
          </a:solidFill>
          <a:ln>
            <a:solidFill>
              <a:srgbClr val="3C71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a-DK"/>
          </a:p>
        </p:txBody>
      </p:sp>
      <p:pic>
        <p:nvPicPr>
          <p:cNvPr id="10" name="Billede 9" descr="ISK-logohjerte02-sort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" y="6130197"/>
            <a:ext cx="1766424" cy="422027"/>
          </a:xfrm>
          <a:prstGeom prst="rect">
            <a:avLst/>
          </a:prstGeom>
        </p:spPr>
      </p:pic>
      <p:sp>
        <p:nvSpPr>
          <p:cNvPr id="13" name="Pladsholder til tekst 16"/>
          <p:cNvSpPr>
            <a:spLocks noGrp="1"/>
          </p:cNvSpPr>
          <p:nvPr>
            <p:ph type="body" sz="quarter" idx="15"/>
          </p:nvPr>
        </p:nvSpPr>
        <p:spPr>
          <a:xfrm>
            <a:off x="457200" y="1682750"/>
            <a:ext cx="2095807" cy="42560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5" name="Pladsholder til billede 14"/>
          <p:cNvSpPr>
            <a:spLocks noGrp="1"/>
          </p:cNvSpPr>
          <p:nvPr>
            <p:ph type="pic" sz="quarter" idx="17"/>
          </p:nvPr>
        </p:nvSpPr>
        <p:spPr>
          <a:xfrm>
            <a:off x="2911475" y="1682750"/>
            <a:ext cx="5775325" cy="4256088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16" name="Titel 14"/>
          <p:cNvSpPr>
            <a:spLocks noGrp="1"/>
          </p:cNvSpPr>
          <p:nvPr>
            <p:ph type="title"/>
          </p:nvPr>
        </p:nvSpPr>
        <p:spPr>
          <a:xfrm>
            <a:off x="457200" y="365213"/>
            <a:ext cx="8229600" cy="1098906"/>
          </a:xfrm>
        </p:spPr>
        <p:txBody>
          <a:bodyPr>
            <a:normAutofit/>
          </a:bodyPr>
          <a:lstStyle>
            <a:lvl1pPr>
              <a:defRPr sz="3200">
                <a:solidFill>
                  <a:srgbClr val="32663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640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 descr="pp elfenben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352386"/>
            <a:ext cx="8229600" cy="1098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z="2800" dirty="0" smtClean="0">
                <a:solidFill>
                  <a:srgbClr val="3C7145"/>
                </a:solidFill>
              </a:rPr>
              <a:t>Eksempel: Tekstslide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14114"/>
            <a:ext cx="8229600" cy="4094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Rektangel 2"/>
          <p:cNvSpPr/>
          <p:nvPr userDrawn="1"/>
        </p:nvSpPr>
        <p:spPr>
          <a:xfrm>
            <a:off x="0" y="6614820"/>
            <a:ext cx="9157512" cy="243180"/>
          </a:xfrm>
          <a:prstGeom prst="rect">
            <a:avLst/>
          </a:prstGeom>
          <a:solidFill>
            <a:srgbClr val="3C7145"/>
          </a:solidFill>
          <a:ln>
            <a:solidFill>
              <a:srgbClr val="3C71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a-DK"/>
          </a:p>
        </p:txBody>
      </p:sp>
      <p:pic>
        <p:nvPicPr>
          <p:cNvPr id="6" name="Billede 21" descr="ISK-logohjerte02-sort-RGB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" y="6130197"/>
            <a:ext cx="1766424" cy="422027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1914" y="6253798"/>
            <a:ext cx="1259624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a-DK" smtClean="0"/>
              <a:t>December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205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68" r:id="rId6"/>
    <p:sldLayoutId id="2147483654" r:id="rId7"/>
    <p:sldLayoutId id="2147483655" r:id="rId8"/>
    <p:sldLayoutId id="2147483656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harmakon.customers.composite.net/i-sikre-haender/Animationer/nervesysteme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harmakon.customers.composite.net/i-sikre-haender/Animationer/hjern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15464" y="859449"/>
            <a:ext cx="4552790" cy="3751052"/>
          </a:xfrm>
        </p:spPr>
        <p:txBody>
          <a:bodyPr>
            <a:normAutofit/>
          </a:bodyPr>
          <a:lstStyle/>
          <a:p>
            <a:r>
              <a:rPr lang="da-DK" dirty="0"/>
              <a:t>Neurologiske lidelser </a:t>
            </a:r>
            <a:r>
              <a:rPr lang="da-DK" dirty="0" smtClean="0"/>
              <a:t>II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sz="2200" dirty="0" smtClean="0"/>
              <a:t>Parkinsons </a:t>
            </a:r>
            <a:r>
              <a:rPr lang="da-DK" sz="2200" dirty="0"/>
              <a:t>sygdom og demens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1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571" y="2001507"/>
            <a:ext cx="8229601" cy="1098906"/>
          </a:xfrm>
        </p:spPr>
        <p:txBody>
          <a:bodyPr>
            <a:normAutofit/>
          </a:bodyPr>
          <a:lstStyle/>
          <a:p>
            <a:r>
              <a:rPr lang="da-DK" sz="4000" dirty="0"/>
              <a:t>Parkinsons sygdom</a:t>
            </a:r>
            <a:endParaRPr lang="en-US" sz="400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10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75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0213" y="572219"/>
            <a:ext cx="8280000" cy="1152000"/>
          </a:xfrm>
        </p:spPr>
        <p:txBody>
          <a:bodyPr lIns="0" tIns="0" rIns="92053" bIns="46026">
            <a:normAutofit fontScale="90000"/>
          </a:bodyPr>
          <a:lstStyle/>
          <a:p>
            <a:r>
              <a:rPr lang="da-DK" dirty="0" smtClean="0"/>
              <a:t>Symptomer ved </a:t>
            </a:r>
            <a:r>
              <a:rPr lang="da-DK" dirty="0" err="1" smtClean="0"/>
              <a:t>Parkinsons</a:t>
            </a:r>
            <a:r>
              <a:rPr lang="da-DK" dirty="0" smtClean="0"/>
              <a:t> sygdom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0212" y="2032318"/>
            <a:ext cx="7539505" cy="4190010"/>
          </a:xfrm>
        </p:spPr>
        <p:txBody>
          <a:bodyPr lIns="92053" tIns="46026" rIns="92053" bIns="46026">
            <a:normAutofit fontScale="77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da-DK" sz="2600" dirty="0" err="1" smtClean="0"/>
              <a:t>Parkinsons</a:t>
            </a:r>
            <a:r>
              <a:rPr lang="da-DK" sz="2600" dirty="0" smtClean="0"/>
              <a:t> sygdom er kendetegnet </a:t>
            </a:r>
            <a:r>
              <a:rPr lang="da-DK" sz="2600" dirty="0"/>
              <a:t>ved tilstedeværelsen af mindst </a:t>
            </a:r>
            <a:r>
              <a:rPr lang="da-DK" sz="2600" dirty="0" smtClean="0"/>
              <a:t>to </a:t>
            </a:r>
            <a:r>
              <a:rPr lang="da-DK" sz="2600" dirty="0"/>
              <a:t>af </a:t>
            </a:r>
            <a:r>
              <a:rPr lang="da-DK" sz="2600" dirty="0" smtClean="0"/>
              <a:t>de tre hovedsymptomer:</a:t>
            </a:r>
            <a:endParaRPr lang="da-DK" sz="2600" b="0" dirty="0" smtClean="0"/>
          </a:p>
          <a:p>
            <a:pPr>
              <a:spcBef>
                <a:spcPts val="600"/>
              </a:spcBef>
            </a:pPr>
            <a:r>
              <a:rPr lang="da-DK" sz="2600" b="0" dirty="0" smtClean="0"/>
              <a:t>nedsatte og langsomme bevægelser </a:t>
            </a:r>
          </a:p>
          <a:p>
            <a:pPr>
              <a:spcBef>
                <a:spcPts val="600"/>
              </a:spcBef>
            </a:pPr>
            <a:r>
              <a:rPr lang="da-DK" sz="2600" b="0" dirty="0" smtClean="0"/>
              <a:t>stivhed af musklerne</a:t>
            </a:r>
          </a:p>
          <a:p>
            <a:pPr>
              <a:spcBef>
                <a:spcPts val="600"/>
              </a:spcBef>
            </a:pPr>
            <a:r>
              <a:rPr lang="da-DK" sz="2600" b="0" dirty="0" smtClean="0"/>
              <a:t>hvilerysten</a:t>
            </a:r>
          </a:p>
          <a:p>
            <a:pPr marL="0" indent="0">
              <a:spcBef>
                <a:spcPct val="50000"/>
              </a:spcBef>
              <a:buNone/>
            </a:pPr>
            <a:endParaRPr lang="da-DK" sz="2600" b="0" dirty="0" smtClean="0"/>
          </a:p>
          <a:p>
            <a:pPr marL="0" indent="0">
              <a:spcBef>
                <a:spcPct val="50000"/>
              </a:spcBef>
              <a:buNone/>
            </a:pPr>
            <a:r>
              <a:rPr lang="da-DK" sz="2600" dirty="0"/>
              <a:t>Senere i sygdomsforløbet (efter år) kan der komme:</a:t>
            </a:r>
          </a:p>
          <a:p>
            <a:pPr>
              <a:spcBef>
                <a:spcPct val="50000"/>
              </a:spcBef>
            </a:pPr>
            <a:r>
              <a:rPr lang="da-DK" sz="2600" b="0" dirty="0" smtClean="0"/>
              <a:t>balancebesvær, forstoppelse, vandladningsforstyrrelser, fedtet hud, øget sveden og </a:t>
            </a:r>
            <a:r>
              <a:rPr lang="da-DK" sz="2600" b="0" dirty="0" err="1" smtClean="0"/>
              <a:t>savlen</a:t>
            </a:r>
            <a:r>
              <a:rPr lang="da-DK" sz="2600" b="0" dirty="0" smtClean="0"/>
              <a:t>, søvnforstyrrelser, hallucinationer, demens og depression</a:t>
            </a:r>
            <a:endParaRPr lang="da-DK" dirty="0" smtClean="0"/>
          </a:p>
          <a:p>
            <a:pPr>
              <a:spcBef>
                <a:spcPct val="50000"/>
              </a:spcBef>
            </a:pPr>
            <a:endParaRPr lang="da-DK" dirty="0" smtClean="0"/>
          </a:p>
          <a:p>
            <a:pPr>
              <a:spcBef>
                <a:spcPct val="50000"/>
              </a:spcBef>
              <a:buNone/>
            </a:pPr>
            <a:r>
              <a:rPr lang="da-DK" dirty="0" smtClean="0"/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endParaRPr lang="da-DK" dirty="0" smtClean="0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759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3287" y="1232014"/>
            <a:ext cx="489267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ktangel 2"/>
          <p:cNvSpPr/>
          <p:nvPr/>
        </p:nvSpPr>
        <p:spPr>
          <a:xfrm>
            <a:off x="430213" y="552968"/>
            <a:ext cx="7636642" cy="661720"/>
          </a:xfrm>
          <a:prstGeom prst="rect">
            <a:avLst/>
          </a:prstGeom>
        </p:spPr>
        <p:txBody>
          <a:bodyPr wrap="none" lIns="0" tIns="0">
            <a:spAutoFit/>
          </a:bodyPr>
          <a:lstStyle/>
          <a:p>
            <a:r>
              <a:rPr lang="da-DK" sz="4000" b="1" dirty="0" smtClean="0">
                <a:latin typeface="+mj-lt"/>
              </a:rPr>
              <a:t>Symptomer ved </a:t>
            </a:r>
            <a:r>
              <a:rPr lang="da-DK" sz="4000" b="1" dirty="0" err="1" smtClean="0">
                <a:latin typeface="+mj-lt"/>
              </a:rPr>
              <a:t>Parkinsons</a:t>
            </a:r>
            <a:r>
              <a:rPr lang="da-DK" sz="4000" b="1" dirty="0" smtClean="0">
                <a:latin typeface="+mj-lt"/>
              </a:rPr>
              <a:t> sygdom</a:t>
            </a:r>
            <a:endParaRPr lang="da-DK" sz="4000" b="1" dirty="0">
              <a:latin typeface="+mj-lt"/>
            </a:endParaRP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45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591470"/>
            <a:ext cx="8734425" cy="603662"/>
          </a:xfrm>
        </p:spPr>
        <p:txBody>
          <a:bodyPr>
            <a:noAutofit/>
          </a:bodyPr>
          <a:lstStyle/>
          <a:p>
            <a:r>
              <a:rPr lang="da-DK" dirty="0" smtClean="0"/>
              <a:t>Årsager til Parkinsons sygdom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964940"/>
            <a:ext cx="8280000" cy="342320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a-DK" sz="2000" dirty="0" smtClean="0"/>
              <a:t>Parkinsons sygdom skyldes mangel på dopamin – et signalstof i hjernen med betydning for både fysiske og psykiske funktioner</a:t>
            </a:r>
          </a:p>
          <a:p>
            <a:pPr marL="0" indent="0">
              <a:buNone/>
            </a:pPr>
            <a:r>
              <a:rPr lang="da-DK" sz="2000" dirty="0" smtClean="0"/>
              <a:t>	</a:t>
            </a:r>
          </a:p>
          <a:p>
            <a:pPr marL="0" indent="0">
              <a:buNone/>
            </a:pPr>
            <a:r>
              <a:rPr lang="da-DK" sz="2000" dirty="0" smtClean="0"/>
              <a:t>Manglen opstår pga.: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ukendt årsag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medicin (fx antipsykotika</a:t>
            </a:r>
            <a:r>
              <a:rPr lang="da-DK" sz="2000" b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som </a:t>
            </a:r>
            <a:r>
              <a:rPr lang="da-DK" sz="2000" b="0" dirty="0"/>
              <a:t>en del af anden sygdom, fx Alzheimer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virusangreb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forgiftning </a:t>
            </a:r>
            <a:r>
              <a:rPr lang="da-DK" sz="2000" b="0" dirty="0"/>
              <a:t>fx med mangan eller kulilte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000" b="0" dirty="0" smtClean="0"/>
              <a:t>Arv?</a:t>
            </a: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30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5" y="552969"/>
            <a:ext cx="8280000" cy="1152000"/>
          </a:xfrm>
        </p:spPr>
        <p:txBody>
          <a:bodyPr/>
          <a:lstStyle/>
          <a:p>
            <a:r>
              <a:rPr lang="da-DK" dirty="0" smtClean="0"/>
              <a:t>Medicin mod </a:t>
            </a:r>
            <a:r>
              <a:rPr lang="da-DK" dirty="0" err="1" smtClean="0"/>
              <a:t>Parkinsons</a:t>
            </a:r>
            <a:r>
              <a:rPr lang="da-DK" dirty="0" smtClean="0"/>
              <a:t> sygdom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5" y="1984191"/>
            <a:ext cx="7918138" cy="380764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da-DK" b="0" dirty="0" smtClean="0"/>
              <a:t>Medicinen øger mængden/effekten af </a:t>
            </a:r>
            <a:r>
              <a:rPr lang="da-DK" b="0" dirty="0" err="1" smtClean="0"/>
              <a:t>dopamin</a:t>
            </a:r>
            <a:r>
              <a:rPr lang="da-DK" b="0" dirty="0" smtClean="0"/>
              <a:t> i hjernen</a:t>
            </a:r>
          </a:p>
          <a:p>
            <a:pPr>
              <a:spcAft>
                <a:spcPts val="1200"/>
              </a:spcAft>
            </a:pPr>
            <a:r>
              <a:rPr lang="da-DK" b="0" dirty="0" smtClean="0"/>
              <a:t>Ofte kombineres forskellige virksomme stoffer</a:t>
            </a:r>
          </a:p>
          <a:p>
            <a:pPr>
              <a:spcAft>
                <a:spcPts val="1200"/>
              </a:spcAft>
            </a:pPr>
            <a:r>
              <a:rPr lang="da-DK" b="0" dirty="0" smtClean="0"/>
              <a:t>Effekten af medicinen aftager ved flere års brug og medfører kortere virkning samt ujævn effekt på sygdommen (</a:t>
            </a:r>
            <a:r>
              <a:rPr lang="da-DK" b="0" dirty="0" err="1" smtClean="0"/>
              <a:t>on-off-fænomen</a:t>
            </a:r>
            <a:r>
              <a:rPr lang="da-DK" b="0" dirty="0" smtClean="0"/>
              <a:t>) </a:t>
            </a:r>
          </a:p>
          <a:p>
            <a:pPr>
              <a:spcAft>
                <a:spcPts val="1200"/>
              </a:spcAft>
            </a:pPr>
            <a:r>
              <a:rPr lang="da-DK" b="0" dirty="0" smtClean="0"/>
              <a:t>Eksempler: </a:t>
            </a:r>
            <a:r>
              <a:rPr lang="da-DK" b="0" dirty="0" err="1" smtClean="0"/>
              <a:t>Eldepryl</a:t>
            </a:r>
            <a:r>
              <a:rPr lang="da-DK" b="0" dirty="0" smtClean="0"/>
              <a:t>, </a:t>
            </a:r>
            <a:r>
              <a:rPr lang="da-DK" b="0" dirty="0" err="1" smtClean="0"/>
              <a:t>Selegilin</a:t>
            </a:r>
            <a:r>
              <a:rPr lang="da-DK" b="0" dirty="0" smtClean="0"/>
              <a:t>, </a:t>
            </a:r>
            <a:r>
              <a:rPr lang="da-DK" b="0" dirty="0" err="1" smtClean="0"/>
              <a:t>Comtess</a:t>
            </a:r>
            <a:r>
              <a:rPr lang="da-DK" b="0" dirty="0" smtClean="0"/>
              <a:t>, </a:t>
            </a:r>
            <a:r>
              <a:rPr lang="da-DK" b="0" dirty="0" err="1" smtClean="0"/>
              <a:t>Tasmar</a:t>
            </a:r>
            <a:r>
              <a:rPr lang="da-DK" b="0" dirty="0" smtClean="0"/>
              <a:t>, </a:t>
            </a:r>
            <a:r>
              <a:rPr lang="da-DK" b="0" dirty="0" err="1" smtClean="0"/>
              <a:t>Madopar</a:t>
            </a:r>
            <a:r>
              <a:rPr lang="da-DK" b="0" dirty="0" smtClean="0"/>
              <a:t>, </a:t>
            </a:r>
            <a:r>
              <a:rPr lang="da-DK" b="0" dirty="0" err="1" smtClean="0"/>
              <a:t>Sinemet</a:t>
            </a:r>
            <a:r>
              <a:rPr lang="da-DK" b="0" dirty="0" smtClean="0"/>
              <a:t>, </a:t>
            </a:r>
            <a:r>
              <a:rPr lang="da-DK" b="0" kern="1200" dirty="0" err="1" smtClean="0">
                <a:solidFill>
                  <a:schemeClr val="dk1"/>
                </a:solidFill>
              </a:rPr>
              <a:t>Parlodel</a:t>
            </a:r>
            <a:r>
              <a:rPr lang="da-DK" b="0" kern="1200" dirty="0" smtClean="0">
                <a:solidFill>
                  <a:schemeClr val="dk1"/>
                </a:solidFill>
              </a:rPr>
              <a:t>, </a:t>
            </a:r>
            <a:r>
              <a:rPr lang="da-DK" b="0" kern="1200" dirty="0" err="1" smtClean="0">
                <a:solidFill>
                  <a:schemeClr val="dk1"/>
                </a:solidFill>
              </a:rPr>
              <a:t>Pergolid</a:t>
            </a:r>
            <a:r>
              <a:rPr lang="da-DK" b="0" kern="1200" dirty="0" smtClean="0">
                <a:solidFill>
                  <a:schemeClr val="dk1"/>
                </a:solidFill>
              </a:rPr>
              <a:t>, </a:t>
            </a:r>
            <a:r>
              <a:rPr lang="da-DK" b="0" kern="1200" dirty="0" err="1" smtClean="0">
                <a:solidFill>
                  <a:schemeClr val="dk1"/>
                </a:solidFill>
              </a:rPr>
              <a:t>Requip</a:t>
            </a:r>
            <a:endParaRPr lang="da-DK" b="0" kern="1200" dirty="0" smtClean="0">
              <a:solidFill>
                <a:schemeClr val="dk1"/>
              </a:solidFill>
            </a:endParaRPr>
          </a:p>
          <a:p>
            <a:pPr>
              <a:spcAft>
                <a:spcPts val="1200"/>
              </a:spcAft>
            </a:pPr>
            <a:r>
              <a:rPr lang="da-DK" b="0" kern="1200" dirty="0" smtClean="0">
                <a:solidFill>
                  <a:schemeClr val="dk1"/>
                </a:solidFill>
              </a:rPr>
              <a:t>Hvis </a:t>
            </a:r>
            <a:r>
              <a:rPr lang="da-DK" b="0" kern="1200" dirty="0" err="1" smtClean="0">
                <a:solidFill>
                  <a:schemeClr val="dk1"/>
                </a:solidFill>
              </a:rPr>
              <a:t>Parkinsons</a:t>
            </a:r>
            <a:r>
              <a:rPr lang="da-DK" b="0" kern="1200" dirty="0" smtClean="0">
                <a:solidFill>
                  <a:schemeClr val="dk1"/>
                </a:solidFill>
              </a:rPr>
              <a:t> sygdom skyldes brug af </a:t>
            </a:r>
            <a:r>
              <a:rPr lang="da-DK" b="0" kern="1200" dirty="0" err="1" smtClean="0">
                <a:solidFill>
                  <a:schemeClr val="dk1"/>
                </a:solidFill>
              </a:rPr>
              <a:t>antipsykotika</a:t>
            </a:r>
            <a:r>
              <a:rPr lang="da-DK" b="0" kern="1200" dirty="0" smtClean="0">
                <a:solidFill>
                  <a:schemeClr val="dk1"/>
                </a:solidFill>
              </a:rPr>
              <a:t>, er medicin som </a:t>
            </a:r>
            <a:r>
              <a:rPr lang="da-DK" b="0" kern="1200" dirty="0" err="1" smtClean="0">
                <a:solidFill>
                  <a:schemeClr val="dk1"/>
                </a:solidFill>
              </a:rPr>
              <a:t>Lysantin</a:t>
            </a:r>
            <a:r>
              <a:rPr lang="da-DK" b="0" kern="1200" dirty="0" smtClean="0">
                <a:solidFill>
                  <a:schemeClr val="dk1"/>
                </a:solidFill>
              </a:rPr>
              <a:t>, </a:t>
            </a:r>
            <a:r>
              <a:rPr lang="da-DK" b="0" kern="1200" dirty="0" err="1" smtClean="0">
                <a:solidFill>
                  <a:schemeClr val="dk1"/>
                </a:solidFill>
              </a:rPr>
              <a:t>Kemadril</a:t>
            </a:r>
            <a:r>
              <a:rPr lang="da-DK" b="0" kern="1200" dirty="0" smtClean="0">
                <a:solidFill>
                  <a:schemeClr val="dk1"/>
                </a:solidFill>
              </a:rPr>
              <a:t> eller </a:t>
            </a:r>
            <a:r>
              <a:rPr lang="da-DK" b="0" kern="1200" dirty="0" err="1" smtClean="0">
                <a:solidFill>
                  <a:schemeClr val="dk1"/>
                </a:solidFill>
              </a:rPr>
              <a:t>Akineton</a:t>
            </a:r>
            <a:r>
              <a:rPr lang="da-DK" b="0" kern="1200" dirty="0" smtClean="0">
                <a:solidFill>
                  <a:schemeClr val="dk1"/>
                </a:solidFill>
              </a:rPr>
              <a:t> mest effektiv</a:t>
            </a:r>
            <a:endParaRPr lang="da-DK" b="0" dirty="0" smtClean="0"/>
          </a:p>
          <a:p>
            <a:endParaRPr lang="da-DK" dirty="0" smtClean="0"/>
          </a:p>
          <a:p>
            <a:endParaRPr lang="da-DK" dirty="0" smtClean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11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66338"/>
            <a:ext cx="8713786" cy="848188"/>
          </a:xfrm>
        </p:spPr>
        <p:txBody>
          <a:bodyPr>
            <a:noAutofit/>
          </a:bodyPr>
          <a:lstStyle/>
          <a:p>
            <a:r>
              <a:rPr lang="da-DK" dirty="0" smtClean="0"/>
              <a:t>Overblik over grupper af medicin mod </a:t>
            </a:r>
            <a:r>
              <a:rPr lang="da-DK" dirty="0" err="1" smtClean="0"/>
              <a:t>Parkinsons</a:t>
            </a:r>
            <a:r>
              <a:rPr lang="da-DK" dirty="0" smtClean="0"/>
              <a:t> sygdom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54237"/>
              </p:ext>
            </p:extLst>
          </p:nvPr>
        </p:nvGraphicFramePr>
        <p:xfrm>
          <a:off x="430214" y="1814114"/>
          <a:ext cx="8297862" cy="42586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8931"/>
                <a:gridCol w="4148931"/>
              </a:tblGrid>
              <a:tr h="207569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da-DK" dirty="0" smtClean="0"/>
                        <a:t>Virkning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da-DK" dirty="0" smtClean="0"/>
                        <a:t>Navne</a:t>
                      </a:r>
                      <a:r>
                        <a:rPr lang="da-DK" baseline="0" dirty="0" smtClean="0"/>
                        <a:t> på medicin</a:t>
                      </a:r>
                      <a:endParaRPr lang="da-DK" dirty="0"/>
                    </a:p>
                  </a:txBody>
                  <a:tcPr/>
                </a:tc>
              </a:tr>
              <a:tr h="4412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a-DK" dirty="0" smtClean="0"/>
                        <a:t>Hæmmer nedbrydning af </a:t>
                      </a:r>
                      <a:r>
                        <a:rPr lang="da-DK" dirty="0" err="1" smtClean="0"/>
                        <a:t>Dopamin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 smtClean="0"/>
                        <a:t>Azilect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Eldepryl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Selegilin</a:t>
                      </a:r>
                      <a:endParaRPr lang="da-DK" dirty="0"/>
                    </a:p>
                  </a:txBody>
                  <a:tcPr/>
                </a:tc>
              </a:tr>
              <a:tr h="1004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kern="1200" baseline="0" dirty="0" smtClean="0"/>
                        <a:t>Hæmmer dannelsen af dopamin udenfor hjernen, som derfor kan bruges i hjernen (”</a:t>
                      </a:r>
                      <a:r>
                        <a:rPr lang="da-DK" dirty="0" smtClean="0"/>
                        <a:t>COMT-hæmmere”)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a-DK" dirty="0" err="1" smtClean="0"/>
                        <a:t>Comtan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Comtess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Entacapone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Tasmar</a:t>
                      </a:r>
                      <a:endParaRPr lang="da-DK" dirty="0"/>
                    </a:p>
                  </a:txBody>
                  <a:tcPr/>
                </a:tc>
              </a:tr>
              <a:tr h="13053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kern="1200" baseline="0" dirty="0" smtClean="0"/>
                        <a:t>Indeholder </a:t>
                      </a:r>
                      <a:r>
                        <a:rPr lang="da-DK" sz="1800" kern="1200" baseline="0" dirty="0" err="1" smtClean="0"/>
                        <a:t>Levodopa</a:t>
                      </a:r>
                      <a:r>
                        <a:rPr lang="da-DK" sz="1800" kern="1200" baseline="0" dirty="0" smtClean="0"/>
                        <a:t>, som omdannes til </a:t>
                      </a:r>
                      <a:r>
                        <a:rPr lang="da-DK" sz="1800" kern="1200" baseline="0" dirty="0" err="1" smtClean="0"/>
                        <a:t>dopamin</a:t>
                      </a:r>
                      <a:r>
                        <a:rPr lang="da-DK" sz="1800" kern="1200" baseline="0" dirty="0" smtClean="0"/>
                        <a:t> i hjernen, kombineret med et stof, der sørger for, at det foregår i hjernen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a-DK" dirty="0" err="1" smtClean="0"/>
                        <a:t>Duodopa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Madopar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Sinemet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Levodopa/carbidopa</a:t>
                      </a:r>
                      <a:endParaRPr lang="da-DK" dirty="0"/>
                    </a:p>
                  </a:txBody>
                  <a:tcPr/>
                </a:tc>
              </a:tr>
              <a:tr h="114230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a-DK" dirty="0" err="1" smtClean="0"/>
                        <a:t>Dopaminlignende</a:t>
                      </a:r>
                      <a:r>
                        <a:rPr lang="da-DK" dirty="0" smtClean="0"/>
                        <a:t> medicin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kern="1200" baseline="0" dirty="0" err="1" smtClean="0"/>
                        <a:t>Parlodel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Cabaser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Cabergolin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Pergolid</a:t>
                      </a:r>
                      <a:r>
                        <a:rPr lang="da-DK" sz="1800" kern="1200" baseline="0" dirty="0" smtClean="0"/>
                        <a:t> , </a:t>
                      </a:r>
                      <a:r>
                        <a:rPr lang="da-DK" sz="1800" kern="1200" baseline="0" dirty="0" err="1" smtClean="0"/>
                        <a:t>Mirapexin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Sifrol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Adartrel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Requip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Ropinerol</a:t>
                      </a:r>
                      <a:r>
                        <a:rPr lang="da-DK" sz="1800" kern="1200" baseline="0" dirty="0" smtClean="0"/>
                        <a:t>, </a:t>
                      </a:r>
                      <a:r>
                        <a:rPr lang="da-DK" sz="1800" kern="1200" baseline="0" dirty="0" err="1" smtClean="0"/>
                        <a:t>Neupro-plaster</a:t>
                      </a:r>
                      <a:r>
                        <a:rPr lang="da-DK" sz="1800" kern="1200" baseline="0" dirty="0" smtClean="0"/>
                        <a:t> m.fl.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4539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581844"/>
            <a:ext cx="8959565" cy="1014824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4400" dirty="0" smtClean="0"/>
              <a:t>Bivirkninger </a:t>
            </a:r>
            <a:r>
              <a:rPr lang="da-DK" sz="4400" dirty="0"/>
              <a:t>af medicin mod </a:t>
            </a:r>
            <a:r>
              <a:rPr lang="da-DK" sz="4400" dirty="0" smtClean="0"/>
              <a:t/>
            </a:r>
            <a:br>
              <a:rPr lang="da-DK" sz="4400" dirty="0" smtClean="0"/>
            </a:br>
            <a:r>
              <a:rPr lang="da-DK" sz="4400" dirty="0" smtClean="0"/>
              <a:t>Parkinsons </a:t>
            </a:r>
            <a:r>
              <a:rPr lang="da-DK" sz="4400" dirty="0"/>
              <a:t>sygdom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3" y="2000974"/>
            <a:ext cx="8280000" cy="3026755"/>
          </a:xfrm>
        </p:spPr>
        <p:txBody>
          <a:bodyPr>
            <a:normAutofit fontScale="92500" lnSpcReduction="10000"/>
          </a:bodyPr>
          <a:lstStyle/>
          <a:p>
            <a:r>
              <a:rPr lang="da-DK" b="0" dirty="0" smtClean="0"/>
              <a:t>Bivirkninger kan være mange og almindelige, bl.a. mundtørhed , kvalme, opkast, forstoppelse, forvirring, svimmelhed, når man rejser sig, hallucinationer</a:t>
            </a:r>
          </a:p>
          <a:p>
            <a:endParaRPr lang="da-DK" b="0" dirty="0" smtClean="0"/>
          </a:p>
          <a:p>
            <a:r>
              <a:rPr lang="da-DK" b="0" dirty="0" smtClean="0"/>
              <a:t>Det kan være svært at vide, om symptomer hos beboeren skyldes bivirkninger af medicin eller er forårsaget af selve sygdommen</a:t>
            </a:r>
            <a:endParaRPr lang="da-DK" b="0" dirty="0"/>
          </a:p>
          <a:p>
            <a:endParaRPr lang="da-DK" b="0" dirty="0" smtClean="0"/>
          </a:p>
          <a:p>
            <a:r>
              <a:rPr lang="da-DK" b="0" dirty="0" smtClean="0"/>
              <a:t>Se det laminerede skema med symptomer, årsager til symptomer og mulige løsninger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424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620980"/>
            <a:ext cx="8280000" cy="1152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Godt at vide om medicin mod </a:t>
            </a:r>
            <a:r>
              <a:rPr lang="da-DK" dirty="0" err="1" smtClean="0"/>
              <a:t>Parkinsons</a:t>
            </a:r>
            <a:r>
              <a:rPr lang="da-DK" dirty="0" smtClean="0"/>
              <a:t> sygdom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2095" y="1993726"/>
            <a:ext cx="8496235" cy="41542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kumimoji="1" lang="da-DK" sz="2000" b="0" dirty="0" smtClean="0">
                <a:latin typeface="Verdana" pitchFamily="34" charset="0"/>
              </a:rPr>
              <a:t>Mange bivirkninger kan afhjælpes</a:t>
            </a:r>
          </a:p>
          <a:p>
            <a:pPr>
              <a:spcAft>
                <a:spcPts val="1200"/>
              </a:spcAft>
            </a:pPr>
            <a:r>
              <a:rPr kumimoji="1" lang="da-DK" sz="2000" b="0" dirty="0" smtClean="0">
                <a:latin typeface="Verdana" pitchFamily="34" charset="0"/>
              </a:rPr>
              <a:t>Ofte behandles med flere forskellige slags medicin og mange doser i løbet af dagen (fx op til ti gange dagligt) på bestemte tidspunkter - også i forhold til måltiderne</a:t>
            </a:r>
          </a:p>
          <a:p>
            <a:pPr>
              <a:spcAft>
                <a:spcPts val="1200"/>
              </a:spcAft>
            </a:pPr>
            <a:r>
              <a:rPr kumimoji="1" lang="da-DK" sz="2000" b="0" dirty="0" smtClean="0">
                <a:latin typeface="Verdana" pitchFamily="34" charset="0"/>
              </a:rPr>
              <a:t>Medicinen fås i mange former, forskellige doser og med delekærv</a:t>
            </a:r>
          </a:p>
          <a:p>
            <a:pPr>
              <a:spcAft>
                <a:spcPts val="1200"/>
              </a:spcAft>
            </a:pPr>
            <a:r>
              <a:rPr kumimoji="1" lang="da-DK" sz="2000" b="0" dirty="0" smtClean="0">
                <a:latin typeface="Verdana" pitchFamily="34" charset="0"/>
              </a:rPr>
              <a:t>Hos nogle personer med </a:t>
            </a:r>
            <a:r>
              <a:rPr kumimoji="1" lang="da-DK" sz="2000" b="0" dirty="0" err="1" smtClean="0">
                <a:latin typeface="Verdana" pitchFamily="34" charset="0"/>
              </a:rPr>
              <a:t>Parkinsons</a:t>
            </a:r>
            <a:r>
              <a:rPr kumimoji="1" lang="da-DK" sz="2000" b="0" dirty="0" smtClean="0">
                <a:latin typeface="Verdana" pitchFamily="34" charset="0"/>
              </a:rPr>
              <a:t> sygdom hjælper det, hvis kost med højt proteinindhold undgås i dagtimerne </a:t>
            </a:r>
            <a:endParaRPr kumimoji="1" lang="da-DK" sz="2000" b="0" dirty="0">
              <a:latin typeface="Verdana" pitchFamily="34" charset="0"/>
            </a:endParaRP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371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9575" y="581844"/>
            <a:ext cx="8734425" cy="790936"/>
          </a:xfrm>
        </p:spPr>
        <p:txBody>
          <a:bodyPr>
            <a:normAutofit/>
          </a:bodyPr>
          <a:lstStyle/>
          <a:p>
            <a:r>
              <a:rPr lang="da-DK" sz="4000" dirty="0" smtClean="0"/>
              <a:t>Vær opmærksom på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4294967295"/>
          </p:nvPr>
        </p:nvSpPr>
        <p:spPr>
          <a:xfrm>
            <a:off x="430213" y="1964460"/>
            <a:ext cx="7350813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sz="2000" b="0" dirty="0" smtClean="0"/>
              <a:t>om </a:t>
            </a:r>
            <a:r>
              <a:rPr lang="da-DK" sz="2000" b="0" dirty="0"/>
              <a:t>beboeren har bivirkninger af medicinen</a:t>
            </a:r>
          </a:p>
          <a:p>
            <a:endParaRPr lang="da-DK" sz="2000" b="0" dirty="0"/>
          </a:p>
          <a:p>
            <a:r>
              <a:rPr lang="da-DK" sz="2000" b="0" dirty="0" smtClean="0"/>
              <a:t>om </a:t>
            </a:r>
            <a:r>
              <a:rPr lang="da-DK" sz="2000" b="0" dirty="0"/>
              <a:t>beboeren har effekt af sin medicin </a:t>
            </a:r>
          </a:p>
          <a:p>
            <a:pPr marL="0" indent="0">
              <a:buNone/>
            </a:pPr>
            <a:endParaRPr lang="da-DK" sz="2000" b="0" dirty="0"/>
          </a:p>
          <a:p>
            <a:r>
              <a:rPr lang="da-DK" sz="2000" b="0" dirty="0" smtClean="0"/>
              <a:t>om beboeren </a:t>
            </a:r>
            <a:r>
              <a:rPr lang="da-DK" sz="2000" b="0" dirty="0"/>
              <a:t>får den rigtige mængde medicin på det rigtige tidspunkt</a:t>
            </a:r>
          </a:p>
          <a:p>
            <a:endParaRPr lang="da-DK" sz="18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18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8273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57200" y="1996994"/>
            <a:ext cx="8229600" cy="4094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 smtClean="0"/>
              <a:t>Overvej følgende dilemma:</a:t>
            </a:r>
            <a:endParaRPr lang="da-DK" sz="2000" dirty="0"/>
          </a:p>
          <a:p>
            <a:pPr marL="0" indent="0">
              <a:spcAft>
                <a:spcPts val="1200"/>
              </a:spcAft>
              <a:buNone/>
            </a:pPr>
            <a:r>
              <a:rPr lang="da-DK" sz="2000" b="0" dirty="0" smtClean="0"/>
              <a:t>Preben har Parkinsons sygdom. Når du hjælper ham ud af sengen om morgenen, oplever han ofte en voldsom svimmelhed, idet han går fra liggende til siddende stilling</a:t>
            </a:r>
          </a:p>
          <a:p>
            <a:r>
              <a:rPr lang="da-DK" sz="2000" dirty="0" smtClean="0"/>
              <a:t>Hvad gør du?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525640"/>
            <a:ext cx="8229600" cy="1098906"/>
          </a:xfrm>
        </p:spPr>
        <p:txBody>
          <a:bodyPr/>
          <a:lstStyle/>
          <a:p>
            <a:r>
              <a:rPr lang="da-DK" dirty="0" smtClean="0"/>
              <a:t>Øvelse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333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33718"/>
            <a:ext cx="8280000" cy="1152000"/>
          </a:xfrm>
        </p:spPr>
        <p:txBody>
          <a:bodyPr/>
          <a:lstStyle/>
          <a:p>
            <a:r>
              <a:rPr lang="da-DK" dirty="0" err="1" smtClean="0"/>
              <a:t>Læringsmål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1914553"/>
            <a:ext cx="8280000" cy="4073236"/>
          </a:xfrm>
        </p:spPr>
        <p:txBody>
          <a:bodyPr>
            <a:normAutofit fontScale="40000" lnSpcReduction="20000"/>
          </a:bodyPr>
          <a:lstStyle/>
          <a:p>
            <a:pPr lvl="0">
              <a:spcAft>
                <a:spcPts val="1200"/>
              </a:spcAft>
            </a:pPr>
            <a:r>
              <a:rPr lang="da-DK" sz="2300" b="0" dirty="0" smtClean="0"/>
              <a:t>Viden </a:t>
            </a:r>
            <a:r>
              <a:rPr lang="da-DK" sz="2300" b="0" dirty="0"/>
              <a:t>om </a:t>
            </a:r>
            <a:r>
              <a:rPr lang="da-DK" sz="2300" b="0" dirty="0" smtClean="0"/>
              <a:t>de neurologiske lidelser Parkinsons sygdom og demens </a:t>
            </a:r>
            <a:endParaRPr lang="da-DK" sz="2300" b="0" dirty="0"/>
          </a:p>
          <a:p>
            <a:pPr lvl="0">
              <a:spcAft>
                <a:spcPts val="1200"/>
              </a:spcAft>
            </a:pPr>
            <a:r>
              <a:rPr lang="da-DK" sz="2300" b="0" dirty="0"/>
              <a:t>Viden om virkningen af medicin til behandling af </a:t>
            </a:r>
            <a:r>
              <a:rPr lang="da-DK" sz="2300" b="0" dirty="0" smtClean="0"/>
              <a:t>disse neurologiske </a:t>
            </a:r>
            <a:r>
              <a:rPr lang="da-DK" sz="2300" b="0" dirty="0"/>
              <a:t>lidelser</a:t>
            </a:r>
          </a:p>
          <a:p>
            <a:pPr lvl="0">
              <a:spcAft>
                <a:spcPts val="1200"/>
              </a:spcAft>
            </a:pPr>
            <a:r>
              <a:rPr lang="da-DK" sz="2300" b="0" dirty="0"/>
              <a:t>Viden om medicinens bivirkninger, og hvad man kan gøre for at forebygge og lindre bivirkninger </a:t>
            </a:r>
            <a:endParaRPr lang="da-DK" sz="2300" b="0" dirty="0" smtClean="0"/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bistå borgeren eller borgerens pårørende til at tage hånd om egen behandling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motivere den enkelte borger til at tage hånd om egen behandling, eller bistå </a:t>
            </a:r>
            <a:r>
              <a:rPr lang="da-DK" sz="2300" b="0" dirty="0" smtClean="0"/>
              <a:t>borgere, </a:t>
            </a:r>
            <a:r>
              <a:rPr lang="da-DK" sz="2300" b="0" dirty="0"/>
              <a:t>der ikke kan tage hånd om egen behandling i at få den bedst mulige behandling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indsamle relevante oplysninger ift. borgerens brug af medicin for neurologiske </a:t>
            </a:r>
            <a:r>
              <a:rPr lang="da-DK" sz="2300" b="0" dirty="0" smtClean="0"/>
              <a:t>lidelser </a:t>
            </a:r>
            <a:r>
              <a:rPr lang="da-DK" sz="2300" b="0" dirty="0"/>
              <a:t>og formidle disse til borgerens læger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observere for relevante problemstillinger </a:t>
            </a:r>
            <a:r>
              <a:rPr lang="da-DK" sz="2300" b="0" dirty="0" smtClean="0"/>
              <a:t>indenfor </a:t>
            </a:r>
            <a:r>
              <a:rPr lang="da-DK" sz="2300" b="0" dirty="0"/>
              <a:t>brug af medicin for neurologiske lidelser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deltage i en dialog med </a:t>
            </a:r>
            <a:r>
              <a:rPr lang="da-DK" sz="2300" b="0" dirty="0" smtClean="0"/>
              <a:t>sundhedsprofessionelle </a:t>
            </a:r>
            <a:r>
              <a:rPr lang="da-DK" sz="2300" b="0" dirty="0"/>
              <a:t>om borgerens lidelser og brug af medicin herfor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Være bevidst om medicinens indflydelse på beboerens livskvalitet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anvende viden om borgerens lidelser og medicinbrug i arbejdet med den enkelte borger for at medvirke til at optimere livskvalitet og medicinanvendelse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Være bevidst om medicinens indflydelse på beboerens livskvalitet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da-DK" sz="2300" b="0" dirty="0"/>
              <a:t>Kunne anvende viden om borgerens lidelser og medicinbrug i arbejdet med den enkelte borger for at medvirke til at optimere livskvalitet og </a:t>
            </a:r>
            <a:r>
              <a:rPr lang="da-DK" sz="2300" b="0" dirty="0" smtClean="0"/>
              <a:t>medicinanvendelse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217897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30384"/>
            <a:ext cx="8229601" cy="1098906"/>
          </a:xfrm>
        </p:spPr>
        <p:txBody>
          <a:bodyPr>
            <a:normAutofit/>
          </a:bodyPr>
          <a:lstStyle/>
          <a:p>
            <a:r>
              <a:rPr lang="da-DK" sz="4000" dirty="0"/>
              <a:t>Demens</a:t>
            </a:r>
            <a:endParaRPr lang="en-US" sz="400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20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484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572219"/>
            <a:ext cx="8561417" cy="812718"/>
          </a:xfrm>
        </p:spPr>
        <p:txBody>
          <a:bodyPr/>
          <a:lstStyle/>
          <a:p>
            <a:r>
              <a:rPr lang="da-DK" dirty="0" smtClean="0"/>
              <a:t>Symptomer på demens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3" y="2003442"/>
            <a:ext cx="8305829" cy="3375012"/>
          </a:xfrm>
        </p:spPr>
        <p:txBody>
          <a:bodyPr>
            <a:normAutofit/>
          </a:bodyPr>
          <a:lstStyle/>
          <a:p>
            <a:r>
              <a:rPr lang="da-DK" sz="2000" b="0" dirty="0" smtClean="0"/>
              <a:t>Nedsat hukommelse</a:t>
            </a:r>
          </a:p>
          <a:p>
            <a:r>
              <a:rPr lang="da-DK" sz="2000" b="0" dirty="0" smtClean="0"/>
              <a:t>Nedsat koncentration</a:t>
            </a:r>
          </a:p>
          <a:p>
            <a:r>
              <a:rPr lang="da-DK" sz="2000" b="0" dirty="0" smtClean="0"/>
              <a:t>Påvirket sprog og orienteringsevne</a:t>
            </a:r>
          </a:p>
          <a:p>
            <a:r>
              <a:rPr lang="da-DK" sz="2000" b="0" dirty="0" smtClean="0"/>
              <a:t>Adfærdsforstyrrelser</a:t>
            </a:r>
          </a:p>
          <a:p>
            <a:r>
              <a:rPr lang="da-DK" sz="2000" b="0" dirty="0" smtClean="0"/>
              <a:t>Emotionelle forstyrrelser</a:t>
            </a:r>
          </a:p>
          <a:p>
            <a:r>
              <a:rPr lang="da-DK" sz="2000" b="0" dirty="0" smtClean="0"/>
              <a:t>Personlighedsændringer</a:t>
            </a:r>
            <a:endParaRPr lang="da-DK" sz="2000" b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89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0630" y="585409"/>
            <a:ext cx="8280000" cy="1272380"/>
          </a:xfrm>
        </p:spPr>
        <p:txBody>
          <a:bodyPr/>
          <a:lstStyle/>
          <a:p>
            <a:r>
              <a:rPr lang="da-DK" dirty="0" smtClean="0"/>
              <a:t>Demens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1993816"/>
            <a:ext cx="8340416" cy="408934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000" b="0" dirty="0" smtClean="0"/>
              <a:t>Den findes forskellige former for demens. Alzheimers demens er den hyppigste form (60 %)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Andre ting, som fx alkoholmisbrug, depression og nedsatte sanser, kan forveksles med demens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Det er en stor udfordring at opdage tidlige tegn på demens hos personer med udviklingshæmning, da de allerede har nedsat funktionsniveau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Personer med Downs syndrom udvikler ofte epilepsi ved en begyndende demens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9826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629048"/>
            <a:ext cx="8280000" cy="1272380"/>
          </a:xfrm>
        </p:spPr>
        <p:txBody>
          <a:bodyPr/>
          <a:lstStyle/>
          <a:p>
            <a:r>
              <a:rPr lang="da-DK" dirty="0" smtClean="0"/>
              <a:t>Medicin mod demens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3" y="2010900"/>
            <a:ext cx="8496235" cy="40807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b="0" dirty="0" smtClean="0">
                <a:latin typeface="+mj-lt"/>
              </a:rPr>
              <a:t>Eksempler: </a:t>
            </a:r>
            <a:r>
              <a:rPr lang="da-DK" b="0" dirty="0" err="1" smtClean="0">
                <a:latin typeface="+mj-lt"/>
              </a:rPr>
              <a:t>Aricept</a:t>
            </a:r>
            <a:r>
              <a:rPr lang="da-DK" b="0" dirty="0" smtClean="0">
                <a:latin typeface="+mj-lt"/>
              </a:rPr>
              <a:t>, </a:t>
            </a:r>
            <a:r>
              <a:rPr lang="en-GB" b="0" dirty="0" err="1" smtClean="0">
                <a:latin typeface="+mj-lt"/>
              </a:rPr>
              <a:t>Reminyl</a:t>
            </a:r>
            <a:r>
              <a:rPr lang="en-GB" b="0" dirty="0" smtClean="0">
                <a:latin typeface="+mj-lt"/>
              </a:rPr>
              <a:t>, Exelon, </a:t>
            </a:r>
            <a:r>
              <a:rPr lang="en-GB" b="0" dirty="0" err="1" smtClean="0">
                <a:latin typeface="+mj-lt"/>
              </a:rPr>
              <a:t>Ebixa</a:t>
            </a:r>
            <a:endParaRPr lang="da-DK" b="0" dirty="0" smtClean="0">
              <a:latin typeface="+mj-lt"/>
            </a:endParaRPr>
          </a:p>
          <a:p>
            <a:pPr>
              <a:buNone/>
            </a:pPr>
            <a:endParaRPr lang="da-DK" b="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da-DK" b="0" dirty="0" smtClean="0">
                <a:latin typeface="+mj-lt"/>
              </a:rPr>
              <a:t>Virker medicinen?</a:t>
            </a:r>
          </a:p>
          <a:p>
            <a:pPr>
              <a:spcBef>
                <a:spcPts val="0"/>
              </a:spcBef>
            </a:pPr>
            <a:r>
              <a:rPr lang="da-DK" b="0" dirty="0" smtClean="0">
                <a:latin typeface="+mj-lt"/>
              </a:rPr>
              <a:t>Forbedring	  	¼ 	</a:t>
            </a:r>
          </a:p>
          <a:p>
            <a:pPr>
              <a:spcBef>
                <a:spcPts val="0"/>
              </a:spcBef>
            </a:pPr>
            <a:r>
              <a:rPr lang="da-DK" b="0" dirty="0" smtClean="0">
                <a:latin typeface="+mj-lt"/>
              </a:rPr>
              <a:t>Ingen ændring	½	</a:t>
            </a:r>
          </a:p>
          <a:p>
            <a:pPr>
              <a:spcBef>
                <a:spcPts val="0"/>
              </a:spcBef>
            </a:pPr>
            <a:r>
              <a:rPr lang="da-DK" b="0" dirty="0" smtClean="0">
                <a:latin typeface="+mj-lt"/>
              </a:rPr>
              <a:t>Forværring	  	¼</a:t>
            </a:r>
          </a:p>
          <a:p>
            <a:endParaRPr lang="da-DK" b="0" dirty="0" smtClean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da-DK" b="0" dirty="0" smtClean="0">
                <a:latin typeface="+mj-lt"/>
              </a:rPr>
              <a:t>Det er vigtigt, at især pårørende ikke forventer, at medicinen gør beboeren "bedre"</a:t>
            </a:r>
          </a:p>
          <a:p>
            <a:pPr>
              <a:spcAft>
                <a:spcPts val="600"/>
              </a:spcAft>
            </a:pPr>
            <a:r>
              <a:rPr lang="da-DK" b="0" dirty="0" smtClean="0">
                <a:latin typeface="+mj-lt"/>
              </a:rPr>
              <a:t>Stabilitet er også en god effekt ved en sygdom, som forværres jævnt</a:t>
            </a:r>
          </a:p>
          <a:p>
            <a:pPr>
              <a:buNone/>
            </a:pPr>
            <a:endParaRPr lang="da-DK" b="0" dirty="0" smtClean="0">
              <a:latin typeface="+mj-lt"/>
            </a:endParaRPr>
          </a:p>
          <a:p>
            <a:pPr>
              <a:buNone/>
            </a:pPr>
            <a:endParaRPr lang="da-DK" b="0" dirty="0">
              <a:latin typeface="+mj-lt"/>
            </a:endParaRP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988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61952"/>
            <a:ext cx="8280000" cy="1272380"/>
          </a:xfrm>
        </p:spPr>
        <p:txBody>
          <a:bodyPr>
            <a:noAutofit/>
          </a:bodyPr>
          <a:lstStyle/>
          <a:p>
            <a:r>
              <a:rPr lang="da-DK" dirty="0" smtClean="0"/>
              <a:t>Bivirkninger af medicin mod demens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2013066"/>
            <a:ext cx="8280000" cy="30146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Bivirkninger ses hos 1 ud af 10:  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kvalme, opkast 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diaré 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hovedpine 	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mavesmerter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lægkramper</a:t>
            </a:r>
          </a:p>
          <a:p>
            <a:r>
              <a:rPr lang="da-DK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søvnproblemer, øget drømmeaktivitet</a:t>
            </a:r>
            <a:r>
              <a:rPr lang="da-DK" b="0" dirty="0" smtClean="0">
                <a:latin typeface="+mj-lt"/>
              </a:rPr>
              <a:t>	</a:t>
            </a:r>
          </a:p>
          <a:p>
            <a:endParaRPr lang="da-DK" b="0" dirty="0">
              <a:latin typeface="+mj-lt"/>
            </a:endParaRPr>
          </a:p>
          <a:p>
            <a:pPr marL="0" indent="0">
              <a:buNone/>
            </a:pPr>
            <a:endParaRPr lang="da-DK" b="0" dirty="0" smtClean="0">
              <a:latin typeface="+mj-lt"/>
            </a:endParaRPr>
          </a:p>
          <a:p>
            <a:endParaRPr lang="da-DK" dirty="0" smtClean="0">
              <a:latin typeface="+mj-lt"/>
            </a:endParaRPr>
          </a:p>
          <a:p>
            <a:endParaRPr lang="da-DK" dirty="0" smtClean="0">
              <a:latin typeface="+mj-lt"/>
            </a:endParaRPr>
          </a:p>
          <a:p>
            <a:endParaRPr lang="da-DK" dirty="0">
              <a:latin typeface="+mj-lt"/>
            </a:endParaRP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6364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8075" y="629048"/>
            <a:ext cx="8280000" cy="1272380"/>
          </a:xfrm>
        </p:spPr>
        <p:txBody>
          <a:bodyPr>
            <a:noAutofit/>
          </a:bodyPr>
          <a:lstStyle/>
          <a:p>
            <a:r>
              <a:rPr lang="da-DK" dirty="0" smtClean="0"/>
              <a:t>Godt at vide om medicin mod demens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3" y="1984191"/>
            <a:ext cx="8297862" cy="38076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000" b="0" dirty="0" smtClean="0"/>
              <a:t>Medicinen kan ikke kurere demens, men stabiliserer evt. sygdommen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Bivirkninger i form af kvalme og diaré forsvinder normalt efter nogle dage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Tidspunkt for dosering kan evt. tilpasses, så medicinen gives om morgenen, hvis der opleves øget drømmeaktivitet, eller om aftenen, hvis der opleves svimmelhed eller kvalme</a:t>
            </a:r>
          </a:p>
          <a:p>
            <a:pPr>
              <a:spcAft>
                <a:spcPts val="1200"/>
              </a:spcAft>
            </a:pPr>
            <a:r>
              <a:rPr lang="da-DK" sz="2000" b="0" dirty="0"/>
              <a:t>Lægkramper kan evt. forebygges med </a:t>
            </a:r>
            <a:r>
              <a:rPr lang="da-DK" sz="2000" b="0" dirty="0" smtClean="0"/>
              <a:t>kinin</a:t>
            </a:r>
            <a:endParaRPr lang="da-DK" sz="2000" b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9691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9575" y="474302"/>
            <a:ext cx="8734425" cy="790936"/>
          </a:xfrm>
        </p:spPr>
        <p:txBody>
          <a:bodyPr>
            <a:normAutofit/>
          </a:bodyPr>
          <a:lstStyle/>
          <a:p>
            <a:r>
              <a:rPr lang="da-DK" sz="4000" dirty="0" smtClean="0"/>
              <a:t>Vær opmærksom på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4294967295"/>
          </p:nvPr>
        </p:nvSpPr>
        <p:spPr>
          <a:xfrm>
            <a:off x="430213" y="2002961"/>
            <a:ext cx="7506089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sz="2000" b="0" dirty="0" smtClean="0"/>
              <a:t>om </a:t>
            </a:r>
            <a:r>
              <a:rPr lang="da-DK" sz="2000" b="0" dirty="0"/>
              <a:t>beboeren har bivirkninger af medicinen</a:t>
            </a:r>
          </a:p>
          <a:p>
            <a:endParaRPr lang="da-DK" sz="2000" b="0" dirty="0"/>
          </a:p>
          <a:p>
            <a:r>
              <a:rPr lang="da-DK" sz="2000" b="0" dirty="0" smtClean="0"/>
              <a:t>om </a:t>
            </a:r>
            <a:r>
              <a:rPr lang="da-DK" sz="2000" b="0" dirty="0"/>
              <a:t>beboeren </a:t>
            </a:r>
            <a:r>
              <a:rPr lang="da-DK" sz="2000" b="0" dirty="0" smtClean="0"/>
              <a:t>er </a:t>
            </a:r>
            <a:r>
              <a:rPr lang="da-DK" sz="2000" b="0" dirty="0"/>
              <a:t>til kontrol hos </a:t>
            </a:r>
            <a:r>
              <a:rPr lang="da-DK" sz="2000" b="0" dirty="0" smtClean="0"/>
              <a:t>lægen </a:t>
            </a:r>
            <a:r>
              <a:rPr lang="da-DK" sz="2000" b="0" dirty="0"/>
              <a:t>hver 6. måned</a:t>
            </a:r>
          </a:p>
          <a:p>
            <a:pPr marL="0" indent="0">
              <a:buNone/>
            </a:pPr>
            <a:endParaRPr lang="da-DK" sz="2000" b="0" dirty="0"/>
          </a:p>
          <a:p>
            <a:r>
              <a:rPr lang="da-DK" sz="2000" b="0" dirty="0" smtClean="0"/>
              <a:t>om beboeren har </a:t>
            </a:r>
            <a:r>
              <a:rPr lang="da-DK" sz="2000" b="0" dirty="0"/>
              <a:t>stabilitet eller forbedring af sygdommen</a:t>
            </a:r>
          </a:p>
          <a:p>
            <a:endParaRPr lang="da-DK" sz="18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26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92744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57200" y="2025869"/>
            <a:ext cx="8229600" cy="4094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 smtClean="0"/>
              <a:t>Overvej følgende dilemma:</a:t>
            </a:r>
            <a:endParaRPr lang="da-DK" sz="2000" dirty="0"/>
          </a:p>
          <a:p>
            <a:pPr marL="0" indent="0">
              <a:spcAft>
                <a:spcPts val="1200"/>
              </a:spcAft>
              <a:buNone/>
            </a:pPr>
            <a:r>
              <a:rPr lang="da-DK" sz="2000" b="0" dirty="0" smtClean="0"/>
              <a:t>Ulla har </a:t>
            </a:r>
            <a:r>
              <a:rPr lang="da-DK" sz="2000" b="0" dirty="0" err="1" smtClean="0"/>
              <a:t>Downs</a:t>
            </a:r>
            <a:r>
              <a:rPr lang="da-DK" sz="2000" b="0" dirty="0" smtClean="0"/>
              <a:t> syndrom. Hun har lige fået konstateret demens og er begyndt i medicinsk behandling. Hendes forældre besøger hende ofte og medbringer naturlægemidler og vitaminer, som Ulla skal tage ved siden af sin medicin. Du er i tvivl, om det er en god idé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a-DK" sz="2000" dirty="0" smtClean="0"/>
              <a:t>Hvad gør du?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554516"/>
            <a:ext cx="8229600" cy="1098906"/>
          </a:xfrm>
        </p:spPr>
        <p:txBody>
          <a:bodyPr/>
          <a:lstStyle/>
          <a:p>
            <a:r>
              <a:rPr lang="da-DK" dirty="0" smtClean="0"/>
              <a:t>Øvelse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5522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576" y="2011133"/>
            <a:ext cx="8229601" cy="1098906"/>
          </a:xfrm>
        </p:spPr>
        <p:txBody>
          <a:bodyPr>
            <a:normAutofit/>
          </a:bodyPr>
          <a:lstStyle/>
          <a:p>
            <a:r>
              <a:rPr lang="da-DK" sz="4000" dirty="0"/>
              <a:t>Opsamling</a:t>
            </a:r>
            <a:endParaRPr lang="en-US" sz="400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28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8947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Lamineret ark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b="0" dirty="0" smtClean="0"/>
              <a:t>Det følgende dias er beregnet til, at I kan skrive det ud og bruge det til at huske de vigtige ting om medicin mod </a:t>
            </a:r>
            <a:r>
              <a:rPr lang="da-DK" sz="2000" b="0" dirty="0" err="1" smtClean="0"/>
              <a:t>Parkinsons</a:t>
            </a:r>
            <a:r>
              <a:rPr lang="da-DK" sz="2000" b="0" dirty="0" smtClean="0"/>
              <a:t> sygdom og demens</a:t>
            </a:r>
          </a:p>
          <a:p>
            <a:pPr marL="0" indent="0">
              <a:buNone/>
            </a:pPr>
            <a:endParaRPr lang="da-DK" sz="2000" dirty="0" smtClean="0"/>
          </a:p>
          <a:p>
            <a:r>
              <a:rPr lang="da-DK" sz="2000" dirty="0" smtClean="0"/>
              <a:t>Diskuter, hvordan I kan forestille jer at bruge det i hverdagen:</a:t>
            </a:r>
          </a:p>
          <a:p>
            <a:pPr lvl="1"/>
            <a:r>
              <a:rPr lang="da-DK" sz="2000" dirty="0" smtClean="0"/>
              <a:t>Hvem skal bruge det?</a:t>
            </a:r>
          </a:p>
          <a:p>
            <a:pPr lvl="1"/>
            <a:r>
              <a:rPr lang="da-DK" sz="2000" dirty="0" smtClean="0"/>
              <a:t>Hvor skal det placeres, og hvorfor lige der?</a:t>
            </a:r>
          </a:p>
          <a:p>
            <a:pPr lvl="1"/>
            <a:r>
              <a:rPr lang="da-DK" sz="2000" dirty="0" smtClean="0"/>
              <a:t>Hvilken gavn skal det gøre?</a:t>
            </a:r>
          </a:p>
          <a:p>
            <a:pPr>
              <a:buNone/>
            </a:pPr>
            <a:endParaRPr lang="da-DK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29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258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430214" y="572219"/>
            <a:ext cx="8280000" cy="1152000"/>
          </a:xfrm>
        </p:spPr>
        <p:txBody>
          <a:bodyPr/>
          <a:lstStyle/>
          <a:p>
            <a:pPr eaLnBrk="1" hangingPunct="1"/>
            <a:r>
              <a:rPr lang="da-DK" dirty="0" smtClean="0"/>
              <a:t>Hvad skal vi tale om?</a:t>
            </a:r>
          </a:p>
        </p:txBody>
      </p:sp>
      <p:sp>
        <p:nvSpPr>
          <p:cNvPr id="3075" name="Pladsholder til indhold 2"/>
          <p:cNvSpPr>
            <a:spLocks noGrp="1"/>
          </p:cNvSpPr>
          <p:nvPr>
            <p:ph idx="1"/>
          </p:nvPr>
        </p:nvSpPr>
        <p:spPr>
          <a:xfrm>
            <a:off x="430214" y="2003441"/>
            <a:ext cx="8280000" cy="301466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da-DK" sz="2000" b="0" dirty="0" smtClean="0"/>
              <a:t>Hvad er neurologiske lidelser?</a:t>
            </a:r>
          </a:p>
          <a:p>
            <a:pPr>
              <a:spcAft>
                <a:spcPts val="600"/>
              </a:spcAft>
            </a:pPr>
            <a:r>
              <a:rPr lang="da-DK" sz="2000" b="0" dirty="0" smtClean="0"/>
              <a:t>Hvad er Parkinsons sygdom og demens?</a:t>
            </a:r>
          </a:p>
          <a:p>
            <a:pPr>
              <a:spcAft>
                <a:spcPts val="600"/>
              </a:spcAft>
            </a:pPr>
            <a:r>
              <a:rPr lang="da-DK" sz="2000" b="0" dirty="0" smtClean="0"/>
              <a:t>Den medicin, som jeres beboere bruger mod neurologiske lidelser</a:t>
            </a:r>
          </a:p>
          <a:p>
            <a:pPr>
              <a:spcAft>
                <a:spcPts val="600"/>
              </a:spcAft>
            </a:pPr>
            <a:r>
              <a:rPr lang="da-DK" sz="2000" b="0" dirty="0" smtClean="0"/>
              <a:t>Virkninger og bivirkninger af medicin mod neurologiske lidelser</a:t>
            </a:r>
          </a:p>
          <a:p>
            <a:pPr>
              <a:spcAft>
                <a:spcPts val="600"/>
              </a:spcAft>
            </a:pPr>
            <a:r>
              <a:rPr lang="da-DK" sz="2000" b="0" dirty="0" smtClean="0"/>
              <a:t>Godt at vide om brug af medicinen</a:t>
            </a:r>
          </a:p>
          <a:p>
            <a:pPr>
              <a:spcAft>
                <a:spcPts val="600"/>
              </a:spcAft>
            </a:pPr>
            <a:r>
              <a:rPr lang="da-DK" sz="2000" b="0" dirty="0" smtClean="0"/>
              <a:t>De vigtigste pointer</a:t>
            </a:r>
          </a:p>
          <a:p>
            <a:pPr eaLnBrk="1" hangingPunct="1"/>
            <a:endParaRPr lang="da-DK" dirty="0" smtClean="0"/>
          </a:p>
        </p:txBody>
      </p:sp>
      <p:sp>
        <p:nvSpPr>
          <p:cNvPr id="3077" name="Pladsholder til diasnummer 4"/>
          <p:cNvSpPr>
            <a:spLocks noGrp="1"/>
          </p:cNvSpPr>
          <p:nvPr>
            <p:ph type="sldNum" sz="quarter" idx="4294967295"/>
          </p:nvPr>
        </p:nvSpPr>
        <p:spPr>
          <a:xfrm>
            <a:off x="8241537" y="6248400"/>
            <a:ext cx="410093" cy="28715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z="1050" dirty="0" smtClean="0"/>
              <a:t>3</a:t>
            </a: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2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92904260"/>
              </p:ext>
            </p:extLst>
          </p:nvPr>
        </p:nvGraphicFramePr>
        <p:xfrm>
          <a:off x="266188" y="1513490"/>
          <a:ext cx="8592207" cy="3971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5283"/>
                <a:gridCol w="6526924"/>
              </a:tblGrid>
              <a:tr h="396271">
                <a:tc>
                  <a:txBody>
                    <a:bodyPr/>
                    <a:lstStyle/>
                    <a:p>
                      <a:r>
                        <a:rPr lang="da-DK" sz="2000" b="1" dirty="0" smtClean="0"/>
                        <a:t>Medicin</a:t>
                      </a:r>
                      <a:r>
                        <a:rPr lang="da-DK" sz="2000" b="1" baseline="0" dirty="0" smtClean="0"/>
                        <a:t> mod</a:t>
                      </a:r>
                      <a:endParaRPr lang="da-D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000" b="1" dirty="0" smtClean="0"/>
                        <a:t>Særlige forhold og gode råd</a:t>
                      </a:r>
                      <a:endParaRPr lang="da-DK" sz="2000" b="1" dirty="0"/>
                    </a:p>
                  </a:txBody>
                  <a:tcPr/>
                </a:tc>
              </a:tr>
              <a:tr h="1974719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Parkinsons</a:t>
                      </a:r>
                      <a:r>
                        <a:rPr lang="da-DK" dirty="0" smtClean="0"/>
                        <a:t> sygdom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Mange bivirkninger kan afhjælpes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Ofte behandles med flere forskellige slags medicin og mange doser i løbet af dagen (fx op til ti gange dagligt) på bestemte tidspunkter - også i forhold til måltiderne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Medicinen fås i mange former, forskellige doser og med delekærv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Psykofarmaka kan fremkalde </a:t>
                      </a:r>
                      <a:r>
                        <a:rPr lang="da-DK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Parkinsons</a:t>
                      </a: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sygdom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Hos nogle personer med </a:t>
                      </a:r>
                      <a:r>
                        <a:rPr lang="da-DK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Parkinsons</a:t>
                      </a: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sygdom hjælper det, hvis kost med højt proteinindhold undgås i dagtimerne </a:t>
                      </a:r>
                      <a:endParaRPr lang="da-DK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82662">
                <a:tc>
                  <a:txBody>
                    <a:bodyPr/>
                    <a:lstStyle/>
                    <a:p>
                      <a:r>
                        <a:rPr lang="da-DK" dirty="0" smtClean="0"/>
                        <a:t>Demens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Medicinen kan ikke kurere demens, men stabiliserer evt. sygdommen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Bivirkninger i form af kvalme og diaré forsvinder normalt efter nogle dage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Tidspunkt for dosering kan evt. tilpasses, så medicinen gives om morgenen, hvis der opleves øget drømmeaktivitet, eller om aftenen, hvis der opleves svimmelhed eller kvalme</a:t>
                      </a:r>
                    </a:p>
                    <a:p>
                      <a:pPr marL="288000" indent="-28800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da-D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Vær opmærksom på, om beboeren er til kontrol ca. hver 6 måned </a:t>
                      </a:r>
                      <a:endParaRPr lang="da-DK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999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83392"/>
            <a:ext cx="8229600" cy="1098906"/>
          </a:xfrm>
        </p:spPr>
        <p:txBody>
          <a:bodyPr/>
          <a:lstStyle/>
          <a:p>
            <a:r>
              <a:rPr lang="da-DK" dirty="0" smtClean="0"/>
              <a:t>Case – Kurt 64 år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2016680"/>
            <a:ext cx="8280000" cy="3823853"/>
          </a:xfrm>
        </p:spPr>
        <p:txBody>
          <a:bodyPr>
            <a:noAutofit/>
          </a:bodyPr>
          <a:lstStyle/>
          <a:p>
            <a:pPr marL="360363" indent="-360363"/>
            <a:r>
              <a:rPr lang="da-DK" sz="1800" dirty="0" smtClean="0"/>
              <a:t>Kurt har boet på </a:t>
            </a:r>
            <a:r>
              <a:rPr lang="da-DK" sz="1800" dirty="0" err="1" smtClean="0"/>
              <a:t>Månebuen</a:t>
            </a:r>
            <a:r>
              <a:rPr lang="da-DK" sz="1800" dirty="0" smtClean="0"/>
              <a:t> i 20 år. Han er udviklingshæmmet og har </a:t>
            </a:r>
            <a:r>
              <a:rPr lang="da-DK" sz="1800" dirty="0" err="1" smtClean="0"/>
              <a:t>Down</a:t>
            </a:r>
            <a:r>
              <a:rPr lang="da-DK" sz="1800" dirty="0" smtClean="0"/>
              <a:t> Syndrom</a:t>
            </a:r>
          </a:p>
          <a:p>
            <a:pPr marL="360363" indent="-360363"/>
            <a:r>
              <a:rPr lang="da-DK" sz="1800" dirty="0" smtClean="0"/>
              <a:t>Kurt får </a:t>
            </a:r>
            <a:r>
              <a:rPr lang="da-DK" sz="1800" dirty="0" err="1" smtClean="0"/>
              <a:t>Aricept</a:t>
            </a:r>
            <a:r>
              <a:rPr lang="da-DK" sz="1800" dirty="0" smtClean="0"/>
              <a:t> 5 mg om morgenen</a:t>
            </a:r>
          </a:p>
          <a:p>
            <a:pPr marL="360363" indent="-360363"/>
            <a:r>
              <a:rPr lang="da-DK" sz="1800" dirty="0" smtClean="0"/>
              <a:t>Kurt får anden medicin for bl.a. epilepsi</a:t>
            </a:r>
          </a:p>
          <a:p>
            <a:pPr marL="360363" indent="-360363"/>
            <a:r>
              <a:rPr lang="da-DK" sz="1800" dirty="0" smtClean="0"/>
              <a:t>Kurt har fået </a:t>
            </a:r>
            <a:r>
              <a:rPr lang="da-DK" sz="1800" dirty="0" err="1" smtClean="0"/>
              <a:t>Aricept</a:t>
            </a:r>
            <a:r>
              <a:rPr lang="da-DK" sz="1800" dirty="0" smtClean="0"/>
              <a:t> i en uge. Nu vil han ikke have medicin mere. Han er blevet meget vred de sidste par morgener, når personalet er kommet med hans medicin</a:t>
            </a:r>
          </a:p>
          <a:p>
            <a:pPr marL="360363" indent="-360363"/>
            <a:r>
              <a:rPr lang="da-DK" sz="1800" dirty="0" smtClean="0"/>
              <a:t>Du er i vildrede over dette. Kan det have noget med </a:t>
            </a:r>
            <a:r>
              <a:rPr lang="da-DK" sz="1800" dirty="0" err="1" smtClean="0"/>
              <a:t>Aricept</a:t>
            </a:r>
            <a:r>
              <a:rPr lang="da-DK" sz="1800" dirty="0" smtClean="0"/>
              <a:t> at gøre – eller er det hans tiltagende demens, der er årsagen – eller noget helt andet?</a:t>
            </a:r>
          </a:p>
          <a:p>
            <a:pPr marL="360363" indent="-360363"/>
            <a:endParaRPr lang="da-DK" sz="1800" dirty="0" smtClean="0"/>
          </a:p>
          <a:p>
            <a:pPr marL="360363" indent="-360363"/>
            <a:r>
              <a:rPr lang="da-DK" sz="1800" dirty="0" smtClean="0"/>
              <a:t>Hvad gør du som kontaktperson?</a:t>
            </a:r>
          </a:p>
          <a:p>
            <a:pPr marL="360363" indent="-360363"/>
            <a:r>
              <a:rPr lang="da-DK" sz="1800" dirty="0" smtClean="0"/>
              <a:t>Hvordan kommunikerer du med lægen om Kurts situation?</a:t>
            </a:r>
          </a:p>
          <a:p>
            <a:pPr marL="360363" indent="-360363"/>
            <a:r>
              <a:rPr lang="da-DK" sz="1800" dirty="0" smtClean="0"/>
              <a:t>Brug ISBAR som redskab</a:t>
            </a:r>
            <a:endParaRPr lang="da-DK" sz="18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294967295"/>
          </p:nvPr>
        </p:nvSpPr>
        <p:spPr>
          <a:xfrm>
            <a:off x="6627390" y="6183735"/>
            <a:ext cx="1202365" cy="299187"/>
          </a:xfrm>
          <a:prstGeom prst="rect">
            <a:avLst/>
          </a:prstGeom>
        </p:spPr>
        <p:txBody>
          <a:bodyPr/>
          <a:lstStyle/>
          <a:p>
            <a:r>
              <a:rPr lang="da-DK" sz="1050" dirty="0"/>
              <a:t>December 2014</a:t>
            </a:r>
          </a:p>
          <a:p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31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18920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516015"/>
            <a:ext cx="8229600" cy="1098906"/>
          </a:xfrm>
        </p:spPr>
        <p:txBody>
          <a:bodyPr/>
          <a:lstStyle/>
          <a:p>
            <a:r>
              <a:rPr lang="da-DK" dirty="0" smtClean="0"/>
              <a:t>Kurts medicinskema (uddrag)</a:t>
            </a:r>
            <a:endParaRPr lang="da-DK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661434"/>
              </p:ext>
            </p:extLst>
          </p:nvPr>
        </p:nvGraphicFramePr>
        <p:xfrm>
          <a:off x="430213" y="1988055"/>
          <a:ext cx="8280406" cy="38686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4873"/>
                <a:gridCol w="2422752"/>
                <a:gridCol w="765960"/>
                <a:gridCol w="808522"/>
                <a:gridCol w="808522"/>
                <a:gridCol w="769777"/>
              </a:tblGrid>
              <a:tr h="433242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Indikation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Præparat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Kl 8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Kl 12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Kl 17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Kl 22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242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For demenssygdom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err="1" smtClean="0"/>
                        <a:t>Aricept</a:t>
                      </a:r>
                      <a:r>
                        <a:rPr lang="da-DK" baseline="0" dirty="0" smtClean="0"/>
                        <a:t> 5 mg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242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For hyppig vandladning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err="1" smtClean="0"/>
                        <a:t>Betmiga</a:t>
                      </a:r>
                      <a:r>
                        <a:rPr lang="da-DK" baseline="0" dirty="0" smtClean="0"/>
                        <a:t> 50 mg</a:t>
                      </a:r>
                      <a:endParaRPr lang="da-DK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242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For epilepsi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err="1" smtClean="0"/>
                        <a:t>Delepsine</a:t>
                      </a:r>
                      <a:r>
                        <a:rPr lang="da-DK" baseline="0" dirty="0" smtClean="0"/>
                        <a:t> </a:t>
                      </a:r>
                      <a:r>
                        <a:rPr lang="da-DK" baseline="0" dirty="0" err="1" smtClean="0"/>
                        <a:t>Retard</a:t>
                      </a:r>
                      <a:r>
                        <a:rPr lang="da-DK" baseline="0" dirty="0" smtClean="0"/>
                        <a:t> 300 mg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7788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Forebyggelse af blodpropper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err="1" smtClean="0"/>
                        <a:t>Hjertemagnyl</a:t>
                      </a:r>
                      <a:r>
                        <a:rPr lang="da-DK" baseline="0" dirty="0" smtClean="0"/>
                        <a:t> 75 mg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7788"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For blodtrykket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err="1" smtClean="0"/>
                        <a:t>Metoprololsuccinat</a:t>
                      </a:r>
                      <a:r>
                        <a:rPr lang="da-DK" baseline="0" dirty="0" smtClean="0"/>
                        <a:t> 50 mg</a:t>
                      </a:r>
                      <a:endParaRPr lang="da-DK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smtClean="0"/>
                        <a:t>Kalk og D-vitamin</a:t>
                      </a:r>
                      <a:endParaRPr lang="da-DK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err="1" smtClean="0"/>
                        <a:t>Unikalk</a:t>
                      </a:r>
                      <a:r>
                        <a:rPr lang="da-DK" baseline="0" dirty="0" smtClean="0"/>
                        <a:t> Forte</a:t>
                      </a:r>
                      <a:endParaRPr lang="da-DK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aseline="0" dirty="0" smtClean="0"/>
                        <a:t>1</a:t>
                      </a:r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5763598" y="6237791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32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255721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35266"/>
            <a:ext cx="8229600" cy="1098906"/>
          </a:xfrm>
        </p:spPr>
        <p:txBody>
          <a:bodyPr/>
          <a:lstStyle/>
          <a:p>
            <a:r>
              <a:rPr lang="da-DK" dirty="0" smtClean="0"/>
              <a:t>ISBAR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58493"/>
            <a:ext cx="8229600" cy="4094715"/>
          </a:xfrm>
        </p:spPr>
        <p:txBody>
          <a:bodyPr>
            <a:normAutofit/>
          </a:bodyPr>
          <a:lstStyle/>
          <a:p>
            <a:pPr marL="360363" indent="-360363"/>
            <a:r>
              <a:rPr lang="da-DK" sz="2000" dirty="0" smtClean="0"/>
              <a:t>ISBAR er et værktøj til at sikre, at man har alle de nødvendige oplysninger, inden man kontakter behandleren</a:t>
            </a:r>
          </a:p>
          <a:p>
            <a:pPr marL="360363" indent="-360363"/>
            <a:r>
              <a:rPr lang="da-DK" sz="2000" dirty="0" smtClean="0"/>
              <a:t>Brug af ISBAR er med til at sikre god mundtlig kommunikation mellem botilbud og læge</a:t>
            </a:r>
          </a:p>
          <a:p>
            <a:pPr marL="360363" indent="-360363"/>
            <a:r>
              <a:rPr lang="da-DK" sz="2000" dirty="0" smtClean="0"/>
              <a:t>ISBAR står for:</a:t>
            </a:r>
          </a:p>
          <a:p>
            <a:pPr marL="720725" lvl="2" indent="-360363"/>
            <a:r>
              <a:rPr lang="da-DK" sz="2000" b="1" dirty="0" smtClean="0"/>
              <a:t>I</a:t>
            </a:r>
            <a:r>
              <a:rPr lang="da-DK" sz="2000" dirty="0" smtClean="0"/>
              <a:t>dentifikation</a:t>
            </a:r>
          </a:p>
          <a:p>
            <a:pPr marL="720725" lvl="2" indent="-360363"/>
            <a:r>
              <a:rPr lang="da-DK" sz="2000" b="1" dirty="0" smtClean="0"/>
              <a:t>S</a:t>
            </a:r>
            <a:r>
              <a:rPr lang="da-DK" sz="2000" dirty="0" smtClean="0"/>
              <a:t>ituation</a:t>
            </a:r>
          </a:p>
          <a:p>
            <a:pPr marL="720725" lvl="2" indent="-360363"/>
            <a:r>
              <a:rPr lang="da-DK" sz="2000" b="1" dirty="0" smtClean="0"/>
              <a:t>B</a:t>
            </a:r>
            <a:r>
              <a:rPr lang="da-DK" sz="2000" dirty="0" smtClean="0"/>
              <a:t>aggrund</a:t>
            </a:r>
          </a:p>
          <a:p>
            <a:pPr marL="720725" lvl="2" indent="-360363"/>
            <a:r>
              <a:rPr lang="da-DK" sz="2000" b="1" dirty="0" smtClean="0"/>
              <a:t>A</a:t>
            </a:r>
            <a:r>
              <a:rPr lang="da-DK" sz="2000" dirty="0" smtClean="0"/>
              <a:t>nalyse</a:t>
            </a:r>
          </a:p>
          <a:p>
            <a:pPr marL="720725" lvl="2" indent="-360363"/>
            <a:r>
              <a:rPr lang="da-DK" sz="2000" b="1" dirty="0" smtClean="0"/>
              <a:t>R</a:t>
            </a:r>
            <a:r>
              <a:rPr lang="da-DK" sz="2000" dirty="0" smtClean="0"/>
              <a:t>åd</a:t>
            </a:r>
            <a:endParaRPr lang="da-DK" sz="2000" dirty="0"/>
          </a:p>
        </p:txBody>
      </p:sp>
      <p:sp>
        <p:nvSpPr>
          <p:cNvPr id="4" name="Rektangel 3"/>
          <p:cNvSpPr/>
          <p:nvPr/>
        </p:nvSpPr>
        <p:spPr>
          <a:xfrm>
            <a:off x="5802099" y="6192863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33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27824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73767"/>
            <a:ext cx="8229600" cy="1098906"/>
          </a:xfrm>
        </p:spPr>
        <p:txBody>
          <a:bodyPr/>
          <a:lstStyle/>
          <a:p>
            <a:r>
              <a:rPr lang="da-DK" dirty="0" smtClean="0"/>
              <a:t>ISBAR-tjekliste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a-DK" sz="2000" dirty="0" smtClean="0"/>
              <a:t>Forbered dig, inden du ringer:</a:t>
            </a:r>
          </a:p>
          <a:p>
            <a:pPr>
              <a:buNone/>
            </a:pPr>
            <a:endParaRPr lang="da-DK" sz="2000" dirty="0" smtClean="0"/>
          </a:p>
          <a:p>
            <a:pPr marL="360363" indent="-360363"/>
            <a:r>
              <a:rPr lang="da-DK" sz="2000" dirty="0" smtClean="0"/>
              <a:t>Vurder beboerens situation</a:t>
            </a:r>
          </a:p>
          <a:p>
            <a:pPr marL="360363" indent="-360363"/>
            <a:r>
              <a:rPr lang="da-DK" sz="2000" dirty="0" smtClean="0"/>
              <a:t>Overvej, hvem det er relevant at kontakte</a:t>
            </a:r>
          </a:p>
          <a:p>
            <a:pPr marL="360363" indent="-360363"/>
            <a:r>
              <a:rPr lang="da-DK" sz="2000" dirty="0" smtClean="0"/>
              <a:t>Læs de nyeste notater i journalen/omsorgssystemet</a:t>
            </a:r>
          </a:p>
          <a:p>
            <a:pPr marL="360363" indent="-360363"/>
            <a:r>
              <a:rPr lang="da-DK" sz="2000" dirty="0" smtClean="0"/>
              <a:t>Hav relevante oplysninger klare som fx:</a:t>
            </a:r>
          </a:p>
          <a:p>
            <a:pPr marL="720725" lvl="1" indent="-360363"/>
            <a:r>
              <a:rPr lang="da-DK" sz="2000" dirty="0" smtClean="0"/>
              <a:t>temperatur, vejrtrækning, puls, blodtryk</a:t>
            </a:r>
          </a:p>
          <a:p>
            <a:pPr marL="720725" lvl="1" indent="-360363"/>
            <a:r>
              <a:rPr lang="da-DK" sz="2000" dirty="0" smtClean="0"/>
              <a:t>bevidsthedsniveau</a:t>
            </a:r>
          </a:p>
          <a:p>
            <a:pPr marL="720725" lvl="1" indent="-360363"/>
            <a:r>
              <a:rPr lang="da-DK" sz="2000" dirty="0" smtClean="0"/>
              <a:t>medicinliste</a:t>
            </a:r>
          </a:p>
          <a:p>
            <a:pPr marL="720725" lvl="1" indent="-360363"/>
            <a:r>
              <a:rPr lang="da-DK" sz="2000" dirty="0" smtClean="0"/>
              <a:t>nuværende pleje og bistand</a:t>
            </a:r>
            <a:endParaRPr lang="da-DK" sz="2000" dirty="0"/>
          </a:p>
        </p:txBody>
      </p:sp>
      <p:sp>
        <p:nvSpPr>
          <p:cNvPr id="4" name="Rektangel 3"/>
          <p:cNvSpPr/>
          <p:nvPr/>
        </p:nvSpPr>
        <p:spPr>
          <a:xfrm>
            <a:off x="5830974" y="6247416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34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1500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16015"/>
            <a:ext cx="8229600" cy="1098906"/>
          </a:xfrm>
        </p:spPr>
        <p:txBody>
          <a:bodyPr/>
          <a:lstStyle/>
          <a:p>
            <a:r>
              <a:rPr lang="da-DK" dirty="0" smtClean="0"/>
              <a:t>ISBAR-tjekliste (blok)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2013017"/>
            <a:ext cx="8280000" cy="3721099"/>
          </a:xfrm>
        </p:spPr>
        <p:txBody>
          <a:bodyPr>
            <a:noAutofit/>
          </a:bodyPr>
          <a:lstStyle/>
          <a:p>
            <a:pPr marL="360363" indent="-360363">
              <a:spcAft>
                <a:spcPts val="1200"/>
              </a:spcAft>
            </a:pPr>
            <a:r>
              <a:rPr lang="da-DK" sz="1600" dirty="0" smtClean="0"/>
              <a:t>Identifikation: </a:t>
            </a:r>
            <a:br>
              <a:rPr lang="da-DK" sz="1600" dirty="0" smtClean="0"/>
            </a:br>
            <a:r>
              <a:rPr lang="da-DK" sz="1600" b="0" dirty="0" smtClean="0"/>
              <a:t>Dit navn, funktion, institution/afdeling</a:t>
            </a:r>
          </a:p>
          <a:p>
            <a:pPr marL="360363" indent="-360363">
              <a:spcAft>
                <a:spcPts val="1200"/>
              </a:spcAft>
            </a:pPr>
            <a:r>
              <a:rPr lang="da-DK" sz="1600" dirty="0" smtClean="0"/>
              <a:t>Situation: </a:t>
            </a:r>
            <a:br>
              <a:rPr lang="da-DK" sz="1600" dirty="0" smtClean="0"/>
            </a:br>
            <a:r>
              <a:rPr lang="da-DK" sz="1600" b="0" dirty="0" smtClean="0"/>
              <a:t>Jeg ringer, fordi – beskriv. Jeg har observeret følgende ændringer i funktionsniveau eller helbredstilstand (temperatur, vejrtrækning, puls osv.)</a:t>
            </a:r>
          </a:p>
          <a:p>
            <a:pPr marL="360363" indent="-360363">
              <a:spcAft>
                <a:spcPts val="1200"/>
              </a:spcAft>
            </a:pPr>
            <a:r>
              <a:rPr lang="da-DK" sz="1600" dirty="0" smtClean="0"/>
              <a:t>Baggrund: </a:t>
            </a:r>
            <a:br>
              <a:rPr lang="da-DK" sz="1600" dirty="0" smtClean="0"/>
            </a:br>
            <a:r>
              <a:rPr lang="da-DK" sz="1600" b="0" dirty="0" smtClean="0"/>
              <a:t>Kort præsentation af beboerens situation (tiltag indtil nu, sygdomshistorie)</a:t>
            </a:r>
          </a:p>
          <a:p>
            <a:pPr marL="360363" indent="-360363">
              <a:spcAft>
                <a:spcPts val="1200"/>
              </a:spcAft>
            </a:pPr>
            <a:r>
              <a:rPr lang="da-DK" sz="1600" dirty="0" smtClean="0"/>
              <a:t>Analyse: </a:t>
            </a:r>
            <a:br>
              <a:rPr lang="da-DK" sz="1600" dirty="0" smtClean="0"/>
            </a:br>
            <a:r>
              <a:rPr lang="da-DK" sz="1600" b="0" dirty="0" smtClean="0"/>
              <a:t>Giv din vurdering af problemet. (evt. usikkerhed om, hvad problemet er. Beboerens situation er ændret, vi må gøre noget)</a:t>
            </a:r>
          </a:p>
          <a:p>
            <a:pPr marL="360363" indent="-360363">
              <a:spcAft>
                <a:spcPts val="1200"/>
              </a:spcAft>
            </a:pPr>
            <a:r>
              <a:rPr lang="da-DK" sz="1600" dirty="0" smtClean="0"/>
              <a:t>Råd: </a:t>
            </a:r>
            <a:br>
              <a:rPr lang="da-DK" sz="1600" dirty="0" smtClean="0"/>
            </a:br>
            <a:r>
              <a:rPr lang="da-DK" sz="1600" b="0" dirty="0" smtClean="0"/>
              <a:t>Giv eller bed om råd. Hvad skal vi gøre? Hvad vil du foreslå? Hvad skal jeg observere og vurdere? Hvem gør hvad? Hvornår tales vi ved igen?</a:t>
            </a:r>
            <a:endParaRPr lang="da-DK" sz="1600" b="0" dirty="0"/>
          </a:p>
        </p:txBody>
      </p:sp>
      <p:sp>
        <p:nvSpPr>
          <p:cNvPr id="4" name="Rektangel 3"/>
          <p:cNvSpPr/>
          <p:nvPr/>
        </p:nvSpPr>
        <p:spPr>
          <a:xfrm>
            <a:off x="5936852" y="6257042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35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20083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73767"/>
            <a:ext cx="8229600" cy="109890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ISBAR </a:t>
            </a:r>
            <a:br>
              <a:rPr lang="da-DK" dirty="0" smtClean="0"/>
            </a:br>
            <a:r>
              <a:rPr lang="da-DK" dirty="0" smtClean="0"/>
              <a:t>Eksempel på udfyldelse/brug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1979354"/>
            <a:ext cx="8280000" cy="3240882"/>
          </a:xfrm>
        </p:spPr>
        <p:txBody>
          <a:bodyPr>
            <a:normAutofit fontScale="92500" lnSpcReduction="20000"/>
          </a:bodyPr>
          <a:lstStyle/>
          <a:p>
            <a:pPr marL="360363" indent="-360363">
              <a:spcAft>
                <a:spcPts val="600"/>
              </a:spcAft>
            </a:pPr>
            <a:r>
              <a:rPr lang="da-DK" dirty="0" smtClean="0"/>
              <a:t>I</a:t>
            </a:r>
            <a:r>
              <a:rPr lang="da-DK" b="0" dirty="0" smtClean="0"/>
              <a:t>: Mit navn er Fie. Jeg er pædagog på </a:t>
            </a:r>
            <a:r>
              <a:rPr lang="da-DK" b="0" dirty="0" err="1" smtClean="0"/>
              <a:t>Månebuen</a:t>
            </a:r>
            <a:r>
              <a:rPr lang="da-DK" b="0" dirty="0" smtClean="0"/>
              <a:t>. Jeg ringer angående Kurt, 1102150-1111. Han har boet her på Månebuen i mange år. Han får medicin for bl.a. epilepsi og demens</a:t>
            </a:r>
          </a:p>
          <a:p>
            <a:pPr marL="360363" indent="-360363">
              <a:spcAft>
                <a:spcPts val="600"/>
              </a:spcAft>
            </a:pPr>
            <a:r>
              <a:rPr lang="da-DK" dirty="0" smtClean="0"/>
              <a:t>S</a:t>
            </a:r>
            <a:r>
              <a:rPr lang="da-DK" b="0" dirty="0" smtClean="0"/>
              <a:t>: Jeg ringer, fordi Kurt de sidste par dage har reageret meget voldsomt, når vi har villet give ham medicin. Han vil ikke have det</a:t>
            </a:r>
          </a:p>
          <a:p>
            <a:pPr marL="360363" indent="-360363">
              <a:spcAft>
                <a:spcPts val="600"/>
              </a:spcAft>
            </a:pPr>
            <a:r>
              <a:rPr lang="da-DK" dirty="0" smtClean="0"/>
              <a:t>B</a:t>
            </a:r>
            <a:r>
              <a:rPr lang="da-DK" b="0" dirty="0" smtClean="0"/>
              <a:t>: Kurt er lige startet på </a:t>
            </a:r>
            <a:r>
              <a:rPr lang="da-DK" b="0" dirty="0" err="1" smtClean="0"/>
              <a:t>Aricept</a:t>
            </a:r>
            <a:r>
              <a:rPr lang="da-DK" b="0" dirty="0" smtClean="0"/>
              <a:t> for demens. Han får også bl.a. </a:t>
            </a:r>
            <a:r>
              <a:rPr lang="da-DK" b="0" dirty="0" err="1" smtClean="0"/>
              <a:t>Delepsine</a:t>
            </a:r>
            <a:r>
              <a:rPr lang="da-DK" b="0" dirty="0" smtClean="0"/>
              <a:t>, </a:t>
            </a:r>
            <a:r>
              <a:rPr lang="da-DK" b="0" dirty="0" err="1" smtClean="0"/>
              <a:t>Betmiga</a:t>
            </a:r>
            <a:r>
              <a:rPr lang="da-DK" b="0" dirty="0" smtClean="0"/>
              <a:t> og </a:t>
            </a:r>
            <a:r>
              <a:rPr lang="da-DK" b="0" dirty="0" err="1" smtClean="0"/>
              <a:t>Hjertemagnyl</a:t>
            </a:r>
            <a:endParaRPr lang="da-DK" b="0" dirty="0" smtClean="0"/>
          </a:p>
          <a:p>
            <a:pPr marL="360363" indent="-360363">
              <a:spcAft>
                <a:spcPts val="600"/>
              </a:spcAft>
            </a:pPr>
            <a:r>
              <a:rPr lang="da-DK" dirty="0" smtClean="0"/>
              <a:t>A</a:t>
            </a:r>
            <a:r>
              <a:rPr lang="da-DK" b="0" dirty="0" smtClean="0"/>
              <a:t>: Jeg er i tvivl, om det kan skyldes </a:t>
            </a:r>
            <a:r>
              <a:rPr lang="da-DK" b="0" dirty="0" err="1" smtClean="0"/>
              <a:t>Aricept</a:t>
            </a:r>
            <a:r>
              <a:rPr lang="da-DK" b="0" dirty="0" smtClean="0"/>
              <a:t>, om det er hans demens, eller om det er noget helt andet</a:t>
            </a:r>
          </a:p>
          <a:p>
            <a:pPr marL="360363" indent="-360363">
              <a:spcAft>
                <a:spcPts val="600"/>
              </a:spcAft>
            </a:pPr>
            <a:r>
              <a:rPr lang="da-DK" dirty="0" smtClean="0"/>
              <a:t>R</a:t>
            </a:r>
            <a:r>
              <a:rPr lang="da-DK" b="0" dirty="0" smtClean="0"/>
              <a:t>: Hvad synes du, vi skal gøre?</a:t>
            </a:r>
            <a:endParaRPr lang="da-DK" b="0" dirty="0"/>
          </a:p>
        </p:txBody>
      </p:sp>
      <p:sp>
        <p:nvSpPr>
          <p:cNvPr id="4" name="Rektangel 3"/>
          <p:cNvSpPr/>
          <p:nvPr/>
        </p:nvSpPr>
        <p:spPr>
          <a:xfrm>
            <a:off x="6061980" y="6237791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36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30443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4891"/>
            <a:ext cx="8229600" cy="1098906"/>
          </a:xfrm>
        </p:spPr>
        <p:txBody>
          <a:bodyPr/>
          <a:lstStyle/>
          <a:p>
            <a:r>
              <a:rPr lang="da-DK" dirty="0" smtClean="0"/>
              <a:t>Case – spørgsmål at diskutere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58493"/>
            <a:ext cx="8229600" cy="2141869"/>
          </a:xfrm>
        </p:spPr>
        <p:txBody>
          <a:bodyPr>
            <a:normAutofit/>
          </a:bodyPr>
          <a:lstStyle/>
          <a:p>
            <a:pPr marL="360363" indent="-360363"/>
            <a:r>
              <a:rPr lang="da-DK" sz="2000" dirty="0" smtClean="0"/>
              <a:t>Hvordan skal vi observere effekten af evt. ændringer i beboerens medicin – hvad skal vi konkret se efter?</a:t>
            </a:r>
          </a:p>
          <a:p>
            <a:pPr marL="360363" indent="-360363"/>
            <a:r>
              <a:rPr lang="da-DK" sz="2000" dirty="0" smtClean="0"/>
              <a:t>Hvad skal vi registrere?</a:t>
            </a:r>
          </a:p>
          <a:p>
            <a:pPr marL="360363" indent="-360363"/>
            <a:r>
              <a:rPr lang="da-DK" sz="2000" dirty="0" smtClean="0"/>
              <a:t>Hvor ofte og i hvor lang tid skal vi registrere?</a:t>
            </a:r>
          </a:p>
          <a:p>
            <a:pPr marL="360363" indent="-360363"/>
            <a:r>
              <a:rPr lang="da-DK" sz="2000" dirty="0" smtClean="0"/>
              <a:t>Hvad skal der til, for at vi igen kontakter lægen – og hvornår?</a:t>
            </a:r>
            <a:endParaRPr lang="da-DK" sz="2000" dirty="0"/>
          </a:p>
        </p:txBody>
      </p:sp>
      <p:sp>
        <p:nvSpPr>
          <p:cNvPr id="4" name="Rektangel 3"/>
          <p:cNvSpPr/>
          <p:nvPr/>
        </p:nvSpPr>
        <p:spPr>
          <a:xfrm>
            <a:off x="6244861" y="6237791"/>
            <a:ext cx="105830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/>
              <a:t>December 2014</a:t>
            </a:r>
          </a:p>
        </p:txBody>
      </p:sp>
      <p:sp>
        <p:nvSpPr>
          <p:cNvPr id="5" name="Rektangel 4"/>
          <p:cNvSpPr/>
          <p:nvPr/>
        </p:nvSpPr>
        <p:spPr>
          <a:xfrm>
            <a:off x="8058749" y="6183735"/>
            <a:ext cx="32252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50" dirty="0" smtClean="0"/>
              <a:t>37</a:t>
            </a:r>
            <a:endParaRPr lang="da-DK" sz="1050" dirty="0"/>
          </a:p>
        </p:txBody>
      </p:sp>
    </p:spTree>
    <p:extLst>
      <p:ext uri="{BB962C8B-B14F-4D97-AF65-F5344CB8AC3E}">
        <p14:creationId xmlns:p14="http://schemas.microsoft.com/office/powerpoint/2010/main" val="32585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0198" y="570018"/>
            <a:ext cx="8229600" cy="1098906"/>
          </a:xfrm>
        </p:spPr>
        <p:txBody>
          <a:bodyPr/>
          <a:lstStyle/>
          <a:p>
            <a:r>
              <a:rPr lang="da-DK" dirty="0" smtClean="0"/>
              <a:t>Observation og dokumentation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96995"/>
            <a:ext cx="8229600" cy="263275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000" dirty="0" smtClean="0"/>
              <a:t>Udvælg de 3 vigtigste observationspunkter for beboere, der får medicin mod </a:t>
            </a:r>
            <a:r>
              <a:rPr lang="da-DK" sz="2000" dirty="0" err="1" smtClean="0"/>
              <a:t>Parkinsons</a:t>
            </a:r>
            <a:r>
              <a:rPr lang="da-DK" sz="2000" dirty="0" smtClean="0"/>
              <a:t> sygdom og demens</a:t>
            </a:r>
          </a:p>
          <a:p>
            <a:pPr>
              <a:spcAft>
                <a:spcPts val="1200"/>
              </a:spcAft>
            </a:pPr>
            <a:r>
              <a:rPr lang="da-DK" sz="2000" dirty="0" smtClean="0"/>
              <a:t>Hvordan sikrer I, at alle medarbejdere er opmærksomme på disse observationspunkter?</a:t>
            </a:r>
          </a:p>
          <a:p>
            <a:pPr>
              <a:spcAft>
                <a:spcPts val="1200"/>
              </a:spcAft>
            </a:pPr>
            <a:r>
              <a:rPr lang="da-DK" sz="2000" dirty="0" smtClean="0"/>
              <a:t>Hvad og hvordan vil I dokumentere observationerne?</a:t>
            </a:r>
            <a:endParaRPr lang="da-DK" sz="20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December 2014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38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989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6467" y="531695"/>
            <a:ext cx="8280000" cy="927893"/>
          </a:xfrm>
        </p:spPr>
        <p:txBody>
          <a:bodyPr/>
          <a:lstStyle/>
          <a:p>
            <a:r>
              <a:rPr lang="da-DK" dirty="0" smtClean="0"/>
              <a:t>Refleksion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26467" y="1996994"/>
            <a:ext cx="8229600" cy="4094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 smtClean="0"/>
              <a:t>Skriv refleksioner om en eller begge af de to neurologiske lidelser og håndtering af medicin hos beboere med en af disse lidelser</a:t>
            </a:r>
          </a:p>
          <a:p>
            <a:pPr>
              <a:buNone/>
            </a:pPr>
            <a:endParaRPr lang="da-DK" sz="2000" dirty="0" smtClean="0"/>
          </a:p>
          <a:p>
            <a:pPr marL="360363" indent="-360363"/>
            <a:r>
              <a:rPr lang="da-DK" sz="2000" dirty="0" smtClean="0"/>
              <a:t>Hvordan kan I som botilbud bidrage til kvalitet og sikkerhed i medicineringen?</a:t>
            </a:r>
          </a:p>
          <a:p>
            <a:pPr marL="360363" indent="-360363"/>
            <a:r>
              <a:rPr lang="da-DK" sz="2000" dirty="0" smtClean="0"/>
              <a:t>Hvad kan du selv gøre?</a:t>
            </a:r>
          </a:p>
          <a:p>
            <a:pPr marL="360363" indent="-360363"/>
            <a:r>
              <a:rPr lang="da-DK" sz="2000" dirty="0" smtClean="0"/>
              <a:t>Hvilken betydning har det for beboerens helbred?</a:t>
            </a:r>
          </a:p>
          <a:p>
            <a:pPr marL="360363" indent="-360363"/>
            <a:r>
              <a:rPr lang="da-DK" sz="2000" dirty="0" smtClean="0"/>
              <a:t>Hvilken betydning har det for beboerens livskvalitet?</a:t>
            </a:r>
          </a:p>
          <a:p>
            <a:pPr marL="360363" indent="-360363"/>
            <a:r>
              <a:rPr lang="da-DK" sz="2000" dirty="0" smtClean="0"/>
              <a:t>Hvilken betydning har det for dig selv som medarbejder?</a:t>
            </a:r>
            <a:endParaRPr lang="da-DK" sz="20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39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037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3767"/>
            <a:ext cx="8229600" cy="1098906"/>
          </a:xfrm>
        </p:spPr>
        <p:txBody>
          <a:bodyPr/>
          <a:lstStyle/>
          <a:p>
            <a:r>
              <a:rPr lang="da-DK" dirty="0" smtClean="0"/>
              <a:t>Forventninger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000" b="0" dirty="0" smtClean="0"/>
              <a:t>Hvilke forventninger har du til undervisningen i dag?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På en skala fra 1 til 10: Hvor meget viden og erfaring har du indenfor emnet?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Hvad er særlig vigtigt for dig at lære noget om?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Hvordan skal du bruge det, du lærer i dag, fremover?</a:t>
            </a:r>
          </a:p>
          <a:p>
            <a:pPr>
              <a:spcAft>
                <a:spcPts val="1200"/>
              </a:spcAft>
            </a:pPr>
            <a:r>
              <a:rPr lang="da-DK" sz="2000" b="0" dirty="0" smtClean="0"/>
              <a:t>Hvis du har konkrete spørgsmål til dagens emne, kan du skrive dem ned. Så tager vi det op undervejs</a:t>
            </a:r>
            <a:endParaRPr lang="da-DK" sz="2000" b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63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4892"/>
            <a:ext cx="8229600" cy="1098906"/>
          </a:xfrm>
        </p:spPr>
        <p:txBody>
          <a:bodyPr>
            <a:noAutofit/>
          </a:bodyPr>
          <a:lstStyle/>
          <a:p>
            <a:r>
              <a:rPr lang="da-DK" dirty="0" smtClean="0"/>
              <a:t>Forslag til aktivitet efter undervisningen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87369"/>
            <a:ext cx="8229600" cy="4094715"/>
          </a:xfrm>
        </p:spPr>
        <p:txBody>
          <a:bodyPr/>
          <a:lstStyle/>
          <a:p>
            <a:pPr>
              <a:buNone/>
            </a:pPr>
            <a:r>
              <a:rPr lang="da-DK" sz="2000" dirty="0" smtClean="0"/>
              <a:t>I kan tage følgende problemstilling op:</a:t>
            </a:r>
          </a:p>
          <a:p>
            <a:pPr marL="360363" indent="-360363"/>
            <a:r>
              <a:rPr lang="da-DK" sz="2000" b="0" dirty="0" smtClean="0"/>
              <a:t>Hvordan kan vi sikre os, at der bliver observeret og dokumenteret tilstrækkeligt i forhold til bivirkninger og effekt af medicinen mod </a:t>
            </a:r>
            <a:r>
              <a:rPr lang="da-DK" sz="2000" b="0" dirty="0" err="1" smtClean="0"/>
              <a:t>Parkinsons</a:t>
            </a:r>
            <a:r>
              <a:rPr lang="da-DK" sz="2000" b="0" dirty="0" smtClean="0"/>
              <a:t> sygdom/demens?</a:t>
            </a:r>
            <a:br>
              <a:rPr lang="da-DK" sz="2000" b="0" dirty="0" smtClean="0"/>
            </a:br>
            <a:endParaRPr lang="da-DK" sz="2000" b="0" dirty="0" smtClean="0"/>
          </a:p>
          <a:p>
            <a:pPr marL="0" indent="0">
              <a:buNone/>
            </a:pPr>
            <a:endParaRPr lang="da-DK" b="0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40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3074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idx="4294967295"/>
          </p:nvPr>
        </p:nvSpPr>
        <p:spPr>
          <a:xfrm>
            <a:off x="457199" y="1096409"/>
            <a:ext cx="8229601" cy="1098906"/>
          </a:xfrm>
        </p:spPr>
        <p:txBody>
          <a:bodyPr/>
          <a:lstStyle/>
          <a:p>
            <a:r>
              <a:rPr lang="da-DK" dirty="0" smtClean="0"/>
              <a:t>Tak for i dag!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29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Referencer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2236763"/>
            <a:ext cx="8280000" cy="38545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a-DK" b="0" dirty="0" smtClean="0"/>
              <a:t>Ved udarbejdelsen af materialet er fortrinsvis anvendt:</a:t>
            </a:r>
          </a:p>
          <a:p>
            <a:r>
              <a:rPr lang="da-DK" b="0" dirty="0" err="1" smtClean="0"/>
              <a:t>Pro.medicin.dk</a:t>
            </a:r>
            <a:endParaRPr lang="da-DK" b="0" dirty="0" smtClean="0"/>
          </a:p>
          <a:p>
            <a:r>
              <a:rPr lang="da-DK" b="0" dirty="0" err="1" smtClean="0"/>
              <a:t>Min.medicin.dk</a:t>
            </a:r>
            <a:endParaRPr lang="da-DK" b="0" dirty="0" smtClean="0"/>
          </a:p>
          <a:p>
            <a:r>
              <a:rPr lang="da-DK" b="0" dirty="0" err="1" smtClean="0"/>
              <a:t>Sundhed.dk</a:t>
            </a:r>
            <a:endParaRPr lang="da-DK" b="0" dirty="0" smtClean="0"/>
          </a:p>
          <a:p>
            <a:r>
              <a:rPr lang="da-DK" b="0" dirty="0" smtClean="0"/>
              <a:t>Produktresumeer</a:t>
            </a:r>
            <a:endParaRPr lang="da-DK" dirty="0" smtClean="0"/>
          </a:p>
          <a:p>
            <a:endParaRPr lang="da-DK" dirty="0" smtClean="0"/>
          </a:p>
          <a:p>
            <a:pPr>
              <a:buNone/>
            </a:pPr>
            <a:r>
              <a:rPr lang="da-DK" b="0" dirty="0" smtClean="0"/>
              <a:t>Referencer</a:t>
            </a:r>
          </a:p>
          <a:p>
            <a:r>
              <a:rPr lang="da-DK" b="0" dirty="0" err="1" smtClean="0"/>
              <a:t>Parkinsons</a:t>
            </a:r>
            <a:r>
              <a:rPr lang="da-DK" b="0" dirty="0" smtClean="0"/>
              <a:t> </a:t>
            </a:r>
            <a:r>
              <a:rPr lang="da-DK" b="0" dirty="0"/>
              <a:t>sygdom – Klinisk Vejledning, Dansk selskab for bevægeforstyrrelser, 2. udgave, 2011</a:t>
            </a:r>
          </a:p>
          <a:p>
            <a:r>
              <a:rPr lang="da-DK" b="0" dirty="0" err="1" smtClean="0"/>
              <a:t>Med.Komp</a:t>
            </a:r>
            <a:r>
              <a:rPr lang="da-DK" b="0" dirty="0"/>
              <a:t>, 17.udgave, 2009</a:t>
            </a:r>
          </a:p>
          <a:p>
            <a:r>
              <a:rPr lang="da-DK" b="0" dirty="0" smtClean="0"/>
              <a:t>DSAM-vejledning</a:t>
            </a:r>
            <a:r>
              <a:rPr lang="da-DK" b="0" dirty="0"/>
              <a:t>: Demens i almen praksis, 2006</a:t>
            </a:r>
          </a:p>
          <a:p>
            <a:r>
              <a:rPr lang="da-DK" b="0" dirty="0"/>
              <a:t>Inge Olsen: Farmakologi, 3. udgave, 1. oplag 2007</a:t>
            </a:r>
          </a:p>
          <a:p>
            <a:r>
              <a:rPr lang="da-DK" b="0" dirty="0"/>
              <a:t>National klinisk retningslinje for udredning og behandling af demens, Sundhedsstyrelsen, 2013</a:t>
            </a:r>
          </a:p>
          <a:p>
            <a:r>
              <a:rPr lang="da-DK" b="0" dirty="0" smtClean="0"/>
              <a:t>Servicestyrelsen</a:t>
            </a:r>
            <a:r>
              <a:rPr lang="da-DK" b="0" dirty="0"/>
              <a:t>: </a:t>
            </a:r>
            <a:r>
              <a:rPr lang="da-DK" b="0" dirty="0" smtClean="0"/>
              <a:t>Personer med udviklingshæmning og demens, Tema om udviklingshæmning, www.servicestyrelsen.dk, 2014</a:t>
            </a:r>
            <a:endParaRPr lang="da-DK" b="0" dirty="0"/>
          </a:p>
          <a:p>
            <a:pPr>
              <a:spcBef>
                <a:spcPct val="0"/>
              </a:spcBef>
            </a:pPr>
            <a:endParaRPr lang="da-DK" sz="1600" b="0" dirty="0" smtClean="0"/>
          </a:p>
          <a:p>
            <a:pPr>
              <a:spcBef>
                <a:spcPct val="0"/>
              </a:spcBef>
            </a:pPr>
            <a:endParaRPr lang="da-DK" sz="1600" b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47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4" y="502530"/>
            <a:ext cx="8280000" cy="1014457"/>
          </a:xfrm>
        </p:spPr>
        <p:txBody>
          <a:bodyPr/>
          <a:lstStyle/>
          <a:p>
            <a:r>
              <a:rPr lang="da-DK" dirty="0" smtClean="0"/>
              <a:t>Overvej…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0214" y="1945084"/>
            <a:ext cx="8280000" cy="4147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dirty="0"/>
              <a:t>Hvad ved I om neurologiske lidelser </a:t>
            </a:r>
            <a:r>
              <a:rPr lang="da-DK" sz="2400" dirty="0" smtClean="0"/>
              <a:t>og </a:t>
            </a:r>
            <a:r>
              <a:rPr lang="da-DK" sz="2400" dirty="0"/>
              <a:t>medicinen?</a:t>
            </a:r>
          </a:p>
          <a:p>
            <a:pPr marL="216000" lvl="1">
              <a:lnSpc>
                <a:spcPct val="160000"/>
              </a:lnSpc>
            </a:pPr>
            <a:r>
              <a:rPr lang="da-DK" dirty="0" smtClean="0"/>
              <a:t>Parkinsons sygdom</a:t>
            </a:r>
          </a:p>
          <a:p>
            <a:pPr marL="216000" lvl="1">
              <a:lnSpc>
                <a:spcPct val="160000"/>
              </a:lnSpc>
            </a:pPr>
            <a:r>
              <a:rPr lang="da-DK" dirty="0" smtClean="0"/>
              <a:t>Demens</a:t>
            </a:r>
            <a:endParaRPr lang="da-DK" dirty="0"/>
          </a:p>
          <a:p>
            <a:pPr>
              <a:buNone/>
            </a:pPr>
            <a:endParaRPr lang="da-DK" sz="2400" dirty="0" smtClean="0"/>
          </a:p>
          <a:p>
            <a:pPr>
              <a:buNone/>
            </a:pPr>
            <a:r>
              <a:rPr lang="da-DK" sz="2400" dirty="0" smtClean="0"/>
              <a:t>Jeres hverdag: </a:t>
            </a:r>
          </a:p>
          <a:p>
            <a:pPr>
              <a:lnSpc>
                <a:spcPct val="150000"/>
              </a:lnSpc>
            </a:pPr>
            <a:r>
              <a:rPr lang="da-DK" sz="2400" b="0" dirty="0" smtClean="0"/>
              <a:t>Hvor mange beboere har Parkinsons sygdom eller demens?</a:t>
            </a:r>
          </a:p>
          <a:p>
            <a:pPr>
              <a:lnSpc>
                <a:spcPct val="150000"/>
              </a:lnSpc>
            </a:pPr>
            <a:r>
              <a:rPr lang="da-DK" sz="2400" b="0" dirty="0" smtClean="0">
                <a:cs typeface="+mn-cs"/>
              </a:rPr>
              <a:t>Hvilke </a:t>
            </a:r>
            <a:r>
              <a:rPr lang="da-DK" sz="2400" b="0" dirty="0" smtClean="0"/>
              <a:t>udfordringer</a:t>
            </a:r>
            <a:r>
              <a:rPr lang="da-DK" sz="2400" b="0" dirty="0" smtClean="0">
                <a:cs typeface="+mn-cs"/>
              </a:rPr>
              <a:t> oplever I </a:t>
            </a:r>
            <a:r>
              <a:rPr lang="da-DK" sz="2400" b="0" dirty="0" err="1" smtClean="0">
                <a:cs typeface="+mn-cs"/>
              </a:rPr>
              <a:t>i</a:t>
            </a:r>
            <a:r>
              <a:rPr lang="da-DK" sz="2400" b="0" dirty="0" smtClean="0">
                <a:cs typeface="+mn-cs"/>
              </a:rPr>
              <a:t> forhold til medicinen mod disse lidelser?</a:t>
            </a:r>
          </a:p>
          <a:p>
            <a:pPr>
              <a:lnSpc>
                <a:spcPct val="150000"/>
              </a:lnSpc>
            </a:pPr>
            <a:r>
              <a:rPr lang="da-DK" sz="2400" b="0" dirty="0" smtClean="0">
                <a:cs typeface="+mn-cs"/>
              </a:rPr>
              <a:t>Hvad gør I?</a:t>
            </a:r>
          </a:p>
          <a:p>
            <a:pPr lvl="1"/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486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Pladsholder til diasnummer 4"/>
          <p:cNvSpPr>
            <a:spLocks noGrp="1"/>
          </p:cNvSpPr>
          <p:nvPr>
            <p:ph type="sldNum" sz="quarter" idx="4294967295"/>
          </p:nvPr>
        </p:nvSpPr>
        <p:spPr>
          <a:xfrm>
            <a:off x="8241537" y="6248400"/>
            <a:ext cx="410093" cy="25827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z="1050" dirty="0" smtClean="0"/>
              <a:t>6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4" y="591470"/>
            <a:ext cx="8280000" cy="1152000"/>
          </a:xfrm>
        </p:spPr>
        <p:txBody>
          <a:bodyPr/>
          <a:lstStyle/>
          <a:p>
            <a:pPr eaLnBrk="1" hangingPunct="1"/>
            <a:r>
              <a:rPr lang="da-DK" dirty="0" smtClean="0"/>
              <a:t>Fakta om neurologiske lidelser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4" y="1993816"/>
            <a:ext cx="8280000" cy="3014663"/>
          </a:xfrm>
        </p:spPr>
        <p:txBody>
          <a:bodyPr>
            <a:normAutofit fontScale="92500" lnSpcReduction="10000"/>
          </a:bodyPr>
          <a:lstStyle/>
          <a:p>
            <a:r>
              <a:rPr lang="da-DK" b="0" dirty="0" smtClean="0"/>
              <a:t>Samlet betegnelse for en lang række lidelser </a:t>
            </a:r>
            <a:r>
              <a:rPr lang="da-DK" b="0" dirty="0"/>
              <a:t>i hjernen og nervesystemet</a:t>
            </a:r>
            <a:endParaRPr lang="da-DK" b="0" dirty="0" smtClean="0"/>
          </a:p>
          <a:p>
            <a:endParaRPr lang="da-DK" b="0" dirty="0"/>
          </a:p>
          <a:p>
            <a:r>
              <a:rPr lang="da-DK" b="0" dirty="0" smtClean="0"/>
              <a:t>Sygdomme, der rammer nervesystemet, er den hyppigste årsag til invaliditet hos yngre og ældre</a:t>
            </a:r>
          </a:p>
          <a:p>
            <a:pPr>
              <a:defRPr/>
            </a:pPr>
            <a:endParaRPr lang="da-DK" b="0" dirty="0" smtClean="0"/>
          </a:p>
          <a:p>
            <a:pPr>
              <a:defRPr/>
            </a:pPr>
            <a:r>
              <a:rPr lang="da-DK" b="0" dirty="0" smtClean="0"/>
              <a:t>Personer med udviklingshæmning har en hyppig forekomst af visse neurologiske lidelser, som fx demens og Parkinsons sygdom, i forhold til danskere generelt.</a:t>
            </a: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15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ma\Docs\Projects\temp MOVE TO CORRECT FOLDER WHEN FINISHED!\nervesystemet_122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9595" y="1666032"/>
            <a:ext cx="4112468" cy="4112468"/>
          </a:xfrm>
          <a:prstGeom prst="rect">
            <a:avLst/>
          </a:prstGeom>
          <a:noFill/>
        </p:spPr>
      </p:pic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31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ma\Docs\Projects\temp MOVE TO CORRECT FOLDER WHEN FINISHED!\nervesystemet_122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3314" y="1882951"/>
            <a:ext cx="4870536" cy="3734078"/>
          </a:xfrm>
          <a:prstGeom prst="rect">
            <a:avLst/>
          </a:prstGeom>
          <a:noFill/>
        </p:spPr>
      </p:pic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40F03-EE81-42E1-96BF-1982961496ED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76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387" y="625480"/>
            <a:ext cx="8734425" cy="1143000"/>
          </a:xfrm>
        </p:spPr>
        <p:txBody>
          <a:bodyPr>
            <a:noAutofit/>
          </a:bodyPr>
          <a:lstStyle/>
          <a:p>
            <a:r>
              <a:rPr lang="da-DK" sz="4000" dirty="0" smtClean="0"/>
              <a:t>Overblik over neurologiske </a:t>
            </a:r>
            <a:br>
              <a:rPr lang="da-DK" sz="4000" dirty="0" smtClean="0"/>
            </a:br>
            <a:r>
              <a:rPr lang="da-DK" sz="4000" dirty="0" smtClean="0"/>
              <a:t>lidelser og symptomer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4294967295"/>
          </p:nvPr>
        </p:nvSpPr>
        <p:spPr>
          <a:xfrm>
            <a:off x="430212" y="2003976"/>
            <a:ext cx="4391169" cy="41723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da-DK" sz="2000" dirty="0" smtClean="0"/>
              <a:t>Lidelser, hvor medicin </a:t>
            </a:r>
            <a:r>
              <a:rPr lang="da-DK" sz="2000" dirty="0"/>
              <a:t>indgår 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i behandlingen:</a:t>
            </a:r>
            <a:endParaRPr lang="da-DK" sz="2000" dirty="0"/>
          </a:p>
          <a:p>
            <a:pPr marL="0" indent="0">
              <a:spcAft>
                <a:spcPts val="600"/>
              </a:spcAft>
              <a:buNone/>
            </a:pPr>
            <a:endParaRPr lang="da-DK" sz="2000" b="0" dirty="0" smtClean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000" b="0" dirty="0"/>
              <a:t>Multipel sklerose</a:t>
            </a:r>
          </a:p>
          <a:p>
            <a:pPr marL="27315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000" dirty="0"/>
              <a:t>Epilepsi</a:t>
            </a:r>
          </a:p>
          <a:p>
            <a:pPr marL="27315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000" dirty="0"/>
              <a:t>Spasticitet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000" b="0" dirty="0" err="1"/>
              <a:t>Parkinson</a:t>
            </a:r>
            <a:endParaRPr lang="da-DK" sz="2000" b="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000" b="0" dirty="0" smtClean="0"/>
              <a:t>Demens</a:t>
            </a:r>
            <a:endParaRPr lang="da-DK" sz="2000" b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4294967295"/>
          </p:nvPr>
        </p:nvSpPr>
        <p:spPr>
          <a:xfrm>
            <a:off x="3967090" y="2034774"/>
            <a:ext cx="4175884" cy="421902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lvl="1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da-DK" sz="2100" b="1" dirty="0" smtClean="0"/>
              <a:t>Andre neurologiske lidelser, som kan </a:t>
            </a:r>
            <a:r>
              <a:rPr lang="da-DK" sz="2100" b="1" dirty="0"/>
              <a:t>give sig udtryk ved symptomer/lidelserne i første </a:t>
            </a:r>
            <a:r>
              <a:rPr lang="da-DK" sz="2100" b="1" dirty="0" smtClean="0"/>
              <a:t>kolonne</a:t>
            </a:r>
            <a:r>
              <a:rPr lang="da-DK" sz="2100" dirty="0"/>
              <a:t>: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endParaRPr lang="da-DK" sz="2100" dirty="0" smtClean="0"/>
          </a:p>
          <a:p>
            <a:pPr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100" b="0" dirty="0" smtClean="0"/>
              <a:t>Apopleksi </a:t>
            </a:r>
            <a:r>
              <a:rPr lang="da-DK" sz="2100" b="0" dirty="0"/>
              <a:t>og hjerneblødninger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a-DK" sz="2100" dirty="0"/>
              <a:t>Følge efter hovedtraume eller iltmangel 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Hjernesvulster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Hjernebetændelse /meningitis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Medfødte hjernemisdannelser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Udviklingshæmning 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Lammelser</a:t>
            </a:r>
          </a:p>
          <a:p>
            <a:pPr marL="273150" lvl="1" indent="-3429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a-DK" sz="2100" dirty="0"/>
              <a:t>Smerter</a:t>
            </a:r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da-DK" sz="1800" dirty="0" smtClean="0"/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da-DK" sz="1800" dirty="0" smtClean="0"/>
          </a:p>
          <a:p>
            <a:endParaRPr lang="da-DK" dirty="0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December 2014</a:t>
            </a:r>
            <a:endParaRPr lang="da-DK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309904" y="6253797"/>
            <a:ext cx="412248" cy="365125"/>
          </a:xfrm>
          <a:prstGeom prst="rect">
            <a:avLst/>
          </a:prstGeom>
        </p:spPr>
        <p:txBody>
          <a:bodyPr/>
          <a:lstStyle>
            <a:defPPr>
              <a:defRPr lang="da-DK"/>
            </a:defPPr>
            <a:lvl1pPr marL="0" algn="l" defTabSz="4572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smtClean="0"/>
              <a:t>9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831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_Sikre_haender_PowerPoint-skabelon.potx" id="{78ACD8BB-4EEE-4F2D-8897-D08ABC9EECB3}" vid="{73FD71B7-9299-4286-978E-3FDE01D49E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I_Sikre_haender_PowerPoint-skabelon</Template>
  <TotalTime>0</TotalTime>
  <Words>2232</Words>
  <Application>Microsoft Office PowerPoint</Application>
  <PresentationFormat>Skærmshow (4:3)</PresentationFormat>
  <Paragraphs>404</Paragraphs>
  <Slides>42</Slides>
  <Notes>42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6" baseType="lpstr">
      <vt:lpstr>Arial</vt:lpstr>
      <vt:lpstr>Calibri</vt:lpstr>
      <vt:lpstr>Verdana</vt:lpstr>
      <vt:lpstr>Kontortema</vt:lpstr>
      <vt:lpstr>Neurologiske lidelser II   Parkinsons sygdom og demens </vt:lpstr>
      <vt:lpstr>Læringsmål </vt:lpstr>
      <vt:lpstr>Hvad skal vi tale om?</vt:lpstr>
      <vt:lpstr>Forventninger</vt:lpstr>
      <vt:lpstr>Overvej… </vt:lpstr>
      <vt:lpstr>Fakta om neurologiske lidelser</vt:lpstr>
      <vt:lpstr>PowerPoint-præsentation</vt:lpstr>
      <vt:lpstr>PowerPoint-præsentation</vt:lpstr>
      <vt:lpstr>Overblik over neurologiske  lidelser og symptomer</vt:lpstr>
      <vt:lpstr>Parkinsons sygdom</vt:lpstr>
      <vt:lpstr>Symptomer ved Parkinsons sygdom</vt:lpstr>
      <vt:lpstr>PowerPoint-præsentation</vt:lpstr>
      <vt:lpstr>Årsager til Parkinsons sygdom</vt:lpstr>
      <vt:lpstr>Medicin mod Parkinsons sygdom</vt:lpstr>
      <vt:lpstr>Overblik over grupper af medicin mod Parkinsons sygdom</vt:lpstr>
      <vt:lpstr>  Bivirkninger af medicin mod  Parkinsons sygdom  </vt:lpstr>
      <vt:lpstr>Godt at vide om medicin mod Parkinsons sygdom</vt:lpstr>
      <vt:lpstr>Vær opmærksom på</vt:lpstr>
      <vt:lpstr>Øvelse</vt:lpstr>
      <vt:lpstr>Demens</vt:lpstr>
      <vt:lpstr>Symptomer på demens</vt:lpstr>
      <vt:lpstr>Demens </vt:lpstr>
      <vt:lpstr>Medicin mod demens</vt:lpstr>
      <vt:lpstr>Bivirkninger af medicin mod demens</vt:lpstr>
      <vt:lpstr>Godt at vide om medicin mod demens</vt:lpstr>
      <vt:lpstr>Vær opmærksom på</vt:lpstr>
      <vt:lpstr>Øvelse</vt:lpstr>
      <vt:lpstr>Opsamling</vt:lpstr>
      <vt:lpstr>Lamineret ark</vt:lpstr>
      <vt:lpstr>PowerPoint-præsentation</vt:lpstr>
      <vt:lpstr>Case – Kurt 64 år</vt:lpstr>
      <vt:lpstr>Kurts medicinskema (uddrag)</vt:lpstr>
      <vt:lpstr>ISBAR</vt:lpstr>
      <vt:lpstr>ISBAR-tjekliste</vt:lpstr>
      <vt:lpstr>ISBAR-tjekliste (blok)</vt:lpstr>
      <vt:lpstr>ISBAR  Eksempel på udfyldelse/brug</vt:lpstr>
      <vt:lpstr>Case – spørgsmål at diskutere</vt:lpstr>
      <vt:lpstr>Observation og dokumentation</vt:lpstr>
      <vt:lpstr>Refleksion</vt:lpstr>
      <vt:lpstr>Forslag til aktivitet efter undervisningen</vt:lpstr>
      <vt:lpstr>Tak for i dag!</vt:lpstr>
      <vt:lpstr>Referencer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2014-11-26T12:31:10Z</dcterms:created>
  <dcterms:modified xsi:type="dcterms:W3CDTF">2014-11-26T12:32:39Z</dcterms:modified>
</cp:coreProperties>
</file>