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62" r:id="rId3"/>
    <p:sldId id="263" r:id="rId4"/>
    <p:sldId id="264" r:id="rId5"/>
    <p:sldId id="266" r:id="rId6"/>
    <p:sldId id="265" r:id="rId7"/>
    <p:sldId id="273" r:id="rId8"/>
    <p:sldId id="274" r:id="rId9"/>
    <p:sldId id="268" r:id="rId10"/>
    <p:sldId id="270" r:id="rId11"/>
    <p:sldId id="269" r:id="rId12"/>
    <p:sldId id="271" r:id="rId13"/>
    <p:sldId id="272" r:id="rId14"/>
  </p:sldIdLst>
  <p:sldSz cx="9144000" cy="6858000" type="screen4x3"/>
  <p:notesSz cx="6858000" cy="9144000"/>
  <p:embeddedFontLst>
    <p:embeddedFont>
      <p:font typeface="Garamond" panose="02020404030301010803" pitchFamily="18"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47">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Cjk3/8g9wtlC7V8DCZIrkTOmv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85" autoAdjust="0"/>
  </p:normalViewPr>
  <p:slideViewPr>
    <p:cSldViewPr snapToGrid="0">
      <p:cViewPr varScale="1">
        <p:scale>
          <a:sx n="59" d="100"/>
          <a:sy n="59" d="100"/>
        </p:scale>
        <p:origin x="820" y="60"/>
      </p:cViewPr>
      <p:guideLst>
        <p:guide orient="horz" pos="204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a-DK"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Tjek oversættelse ☺</a:t>
            </a:r>
            <a:endParaRPr/>
          </a:p>
        </p:txBody>
      </p:sp>
      <p:sp>
        <p:nvSpPr>
          <p:cNvPr id="689" name="Google Shape;68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Tjek oversættelse/forståelsen ☺</a:t>
            </a:r>
            <a:endParaRPr/>
          </a:p>
        </p:txBody>
      </p:sp>
      <p:sp>
        <p:nvSpPr>
          <p:cNvPr id="680" name="Google Shape;68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6" name="Google Shape;56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13</a:t>
            </a:fld>
            <a:endParaRPr/>
          </a:p>
        </p:txBody>
      </p:sp>
    </p:spTree>
    <p:extLst>
      <p:ext uri="{BB962C8B-B14F-4D97-AF65-F5344CB8AC3E}">
        <p14:creationId xmlns:p14="http://schemas.microsoft.com/office/powerpoint/2010/main" val="96218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dirty="0"/>
              <a:t>”jf.” eller ”jfr.” uofficiel forkortelse for jævnfør. ”jvf.” mere officiel. Ønskes helt ”neutral” betegnelse og ikke for højtideligt, men alligevel korrekt, benyttes ”jf.” (8.11.20 SP)</a:t>
            </a:r>
            <a:endParaRPr dirty="0"/>
          </a:p>
        </p:txBody>
      </p:sp>
      <p:sp>
        <p:nvSpPr>
          <p:cNvPr id="605" name="Google Shape;6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8" name="Google Shape;64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lt1"/>
                </a:solidFill>
              </a:rPr>
              <a:t>(patients ordering medicine by phone and medicine being handed out in the parking lot) </a:t>
            </a:r>
            <a:endParaRPr lang="en-US" sz="1200" dirty="0"/>
          </a:p>
          <a:p>
            <a:pPr marL="0" lvl="0" indent="0" algn="l" rtl="0">
              <a:spcBef>
                <a:spcPts val="0"/>
              </a:spcBef>
              <a:spcAft>
                <a:spcPts val="0"/>
              </a:spcAft>
              <a:buNone/>
            </a:pPr>
            <a:endParaRPr dirty="0"/>
          </a:p>
        </p:txBody>
      </p:sp>
      <p:sp>
        <p:nvSpPr>
          <p:cNvPr id="659" name="Google Shape;65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7</a:t>
            </a:fld>
            <a:endParaRPr/>
          </a:p>
        </p:txBody>
      </p:sp>
    </p:spTree>
    <p:extLst>
      <p:ext uri="{BB962C8B-B14F-4D97-AF65-F5344CB8AC3E}">
        <p14:creationId xmlns:p14="http://schemas.microsoft.com/office/powerpoint/2010/main" val="278829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9" name="Google Shape;65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8</a:t>
            </a:fld>
            <a:endParaRPr/>
          </a:p>
        </p:txBody>
      </p:sp>
    </p:spTree>
    <p:extLst>
      <p:ext uri="{BB962C8B-B14F-4D97-AF65-F5344CB8AC3E}">
        <p14:creationId xmlns:p14="http://schemas.microsoft.com/office/powerpoint/2010/main" val="2772896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70" name="Google Shape;67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 Title">
  <p:cSld name="Presentation Title">
    <p:spTree>
      <p:nvGrpSpPr>
        <p:cNvPr id="1" name="Shape 12"/>
        <p:cNvGrpSpPr/>
        <p:nvPr/>
      </p:nvGrpSpPr>
      <p:grpSpPr>
        <a:xfrm>
          <a:off x="0" y="0"/>
          <a:ext cx="0" cy="0"/>
          <a:chOff x="0" y="0"/>
          <a:chExt cx="0" cy="0"/>
        </a:xfrm>
      </p:grpSpPr>
      <p:sp>
        <p:nvSpPr>
          <p:cNvPr id="13" name="Google Shape;13;p18"/>
          <p:cNvSpPr>
            <a:spLocks noGrp="1"/>
          </p:cNvSpPr>
          <p:nvPr>
            <p:ph type="pic" idx="2"/>
          </p:nvPr>
        </p:nvSpPr>
        <p:spPr>
          <a:xfrm>
            <a:off x="0" y="0"/>
            <a:ext cx="9144000" cy="5743173"/>
          </a:xfrm>
          <a:prstGeom prst="rect">
            <a:avLst/>
          </a:prstGeom>
          <a:blipFill rotWithShape="1">
            <a:blip r:embed="rId2">
              <a:alphaModFix/>
            </a:blip>
            <a:stretch>
              <a:fillRect/>
            </a:stretch>
          </a:blipFill>
          <a:ln>
            <a:noFill/>
          </a:ln>
        </p:spPr>
        <p:txBody>
          <a:bodyPr spcFirstLastPara="1" wrap="square" lIns="91425" tIns="45700" rIns="91425" bIns="45700" anchor="ctr" anchorCtr="1">
            <a:normAutofit/>
          </a:bodyPr>
          <a:lstStyle>
            <a:lvl1pPr marR="0" lvl="0" algn="l"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Verdana"/>
                <a:ea typeface="Verdana"/>
                <a:cs typeface="Verdana"/>
                <a:sym typeface="Verdana"/>
              </a:defRPr>
            </a:lvl1pPr>
            <a:lvl2pPr marR="0" lvl="1" algn="l" rtl="0">
              <a:lnSpc>
                <a:spcPct val="90000"/>
              </a:lnSpc>
              <a:spcBef>
                <a:spcPts val="375"/>
              </a:spcBef>
              <a:spcAft>
                <a:spcPts val="0"/>
              </a:spcAft>
              <a:buClr>
                <a:srgbClr val="38317D"/>
              </a:buClr>
              <a:buSzPts val="1320"/>
              <a:buFont typeface="Arial"/>
              <a:buChar char="•"/>
              <a:defRPr sz="1200" b="0" i="0" u="none" strike="noStrike" cap="none">
                <a:solidFill>
                  <a:schemeClr val="dk1"/>
                </a:solidFill>
                <a:latin typeface="Verdana"/>
                <a:ea typeface="Verdana"/>
                <a:cs typeface="Verdana"/>
                <a:sym typeface="Verdana"/>
              </a:defRPr>
            </a:lvl2pPr>
            <a:lvl3pPr marR="0" lvl="2"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4pPr>
            <a:lvl5pPr marR="0" lvl="4"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pic>
        <p:nvPicPr>
          <p:cNvPr id="14" name="Google Shape;14;p18"/>
          <p:cNvPicPr preferRelativeResize="0"/>
          <p:nvPr/>
        </p:nvPicPr>
        <p:blipFill rotWithShape="1">
          <a:blip r:embed="rId3">
            <a:alphaModFix/>
          </a:blip>
          <a:srcRect/>
          <a:stretch/>
        </p:blipFill>
        <p:spPr>
          <a:xfrm>
            <a:off x="0" y="5743175"/>
            <a:ext cx="9144000" cy="1114825"/>
          </a:xfrm>
          <a:prstGeom prst="rect">
            <a:avLst/>
          </a:prstGeom>
          <a:noFill/>
          <a:ln>
            <a:noFill/>
          </a:ln>
        </p:spPr>
      </p:pic>
      <p:sp>
        <p:nvSpPr>
          <p:cNvPr id="15" name="Google Shape;15;p18"/>
          <p:cNvSpPr txBox="1">
            <a:spLocks noGrp="1"/>
          </p:cNvSpPr>
          <p:nvPr>
            <p:ph type="ctrTitle"/>
          </p:nvPr>
        </p:nvSpPr>
        <p:spPr>
          <a:xfrm>
            <a:off x="647700" y="5939982"/>
            <a:ext cx="7672388" cy="72120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8317D"/>
              </a:buClr>
              <a:buSzPts val="2600"/>
              <a:buFont typeface="Verdana"/>
              <a:buNone/>
              <a:defRPr sz="2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8"/>
          <p:cNvSpPr txBox="1"/>
          <p:nvPr/>
        </p:nvSpPr>
        <p:spPr>
          <a:xfrm>
            <a:off x="-802888" y="277665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7" name="Google Shape;17;p18"/>
          <p:cNvSpPr txBox="1">
            <a:spLocks noGrp="1"/>
          </p:cNvSpPr>
          <p:nvPr>
            <p:ph type="body" idx="1"/>
          </p:nvPr>
        </p:nvSpPr>
        <p:spPr>
          <a:xfrm>
            <a:off x="4872963" y="6300586"/>
            <a:ext cx="3286125" cy="503237"/>
          </a:xfrm>
          <a:prstGeom prst="rect">
            <a:avLst/>
          </a:prstGeom>
          <a:noFill/>
          <a:ln>
            <a:noFill/>
          </a:ln>
        </p:spPr>
        <p:txBody>
          <a:bodyPr spcFirstLastPara="1" wrap="square" lIns="91425" tIns="45700" rIns="91425" bIns="45700" anchor="t" anchorCtr="0">
            <a:normAutofit/>
          </a:bodyPr>
          <a:lstStyle>
            <a:lvl1pPr marL="457200" lvl="0" indent="-228600" algn="r">
              <a:lnSpc>
                <a:spcPct val="45000"/>
              </a:lnSpc>
              <a:spcBef>
                <a:spcPts val="750"/>
              </a:spcBef>
              <a:spcAft>
                <a:spcPts val="0"/>
              </a:spcAft>
              <a:buClr>
                <a:srgbClr val="595959"/>
              </a:buClr>
              <a:buSzPts val="800"/>
              <a:buNone/>
              <a:defRPr sz="800">
                <a:solidFill>
                  <a:srgbClr val="595959"/>
                </a:solidFill>
                <a:latin typeface="Garamond"/>
                <a:ea typeface="Garamond"/>
                <a:cs typeface="Garamond"/>
                <a:sym typeface="Garamond"/>
              </a:defRPr>
            </a:lvl1pPr>
            <a:lvl2pPr marL="914400" lvl="1" indent="-354330" algn="l">
              <a:lnSpc>
                <a:spcPct val="90000"/>
              </a:lnSpc>
              <a:spcBef>
                <a:spcPts val="375"/>
              </a:spcBef>
              <a:spcAft>
                <a:spcPts val="0"/>
              </a:spcAft>
              <a:buSzPts val="198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urple bg + Rigth Corner Pattern">
  <p:cSld name="Purple bg + Rigth Corner Pattern">
    <p:bg>
      <p:bgPr>
        <a:solidFill>
          <a:srgbClr val="29216A"/>
        </a:solidFill>
        <a:effectLst/>
      </p:bgPr>
    </p:bg>
    <p:spTree>
      <p:nvGrpSpPr>
        <p:cNvPr id="1" name="Shape 39"/>
        <p:cNvGrpSpPr/>
        <p:nvPr/>
      </p:nvGrpSpPr>
      <p:grpSpPr>
        <a:xfrm>
          <a:off x="0" y="0"/>
          <a:ext cx="0" cy="0"/>
          <a:chOff x="0" y="0"/>
          <a:chExt cx="0" cy="0"/>
        </a:xfrm>
      </p:grpSpPr>
      <p:pic>
        <p:nvPicPr>
          <p:cNvPr id="40" name="Google Shape;40;p26"/>
          <p:cNvPicPr preferRelativeResize="0"/>
          <p:nvPr/>
        </p:nvPicPr>
        <p:blipFill rotWithShape="1">
          <a:blip r:embed="rId2">
            <a:alphaModFix/>
          </a:blip>
          <a:srcRect/>
          <a:stretch/>
        </p:blipFill>
        <p:spPr>
          <a:xfrm>
            <a:off x="0" y="0"/>
            <a:ext cx="9144000" cy="6853431"/>
          </a:xfrm>
          <a:prstGeom prst="rect">
            <a:avLst/>
          </a:prstGeom>
          <a:noFill/>
          <a:ln>
            <a:noFill/>
          </a:ln>
        </p:spPr>
      </p:pic>
      <p:sp>
        <p:nvSpPr>
          <p:cNvPr id="41" name="Google Shape;41;p26"/>
          <p:cNvSpPr txBox="1">
            <a:spLocks noGrp="1"/>
          </p:cNvSpPr>
          <p:nvPr>
            <p:ph type="ctrTitle"/>
          </p:nvPr>
        </p:nvSpPr>
        <p:spPr>
          <a:xfrm>
            <a:off x="647700" y="510369"/>
            <a:ext cx="6858000" cy="10064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200"/>
              <a:buFont typeface="Verdana"/>
              <a:buNone/>
              <a:defRPr sz="2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subTitle" idx="1"/>
          </p:nvPr>
        </p:nvSpPr>
        <p:spPr>
          <a:xfrm>
            <a:off x="647700" y="1516845"/>
            <a:ext cx="6858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A095D0"/>
              </a:buClr>
              <a:buSzPts val="1800"/>
              <a:buNone/>
              <a:defRPr sz="1800">
                <a:solidFill>
                  <a:srgbClr val="A095D0"/>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43" name="Google Shape;43;p26"/>
          <p:cNvSpPr txBox="1">
            <a:spLocks noGrp="1"/>
          </p:cNvSpPr>
          <p:nvPr>
            <p:ph type="body" idx="2"/>
          </p:nvPr>
        </p:nvSpPr>
        <p:spPr>
          <a:xfrm>
            <a:off x="647700" y="2352675"/>
            <a:ext cx="7670800" cy="3836988"/>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750"/>
              </a:spcBef>
              <a:spcAft>
                <a:spcPts val="0"/>
              </a:spcAft>
              <a:buClr>
                <a:srgbClr val="38317D"/>
              </a:buClr>
              <a:buSzPts val="1440"/>
              <a:buFont typeface="Arial"/>
              <a:buChar char="•"/>
              <a:defRPr sz="1200" b="0">
                <a:solidFill>
                  <a:srgbClr val="A095D0"/>
                </a:solidFill>
                <a:latin typeface="Verdana"/>
                <a:ea typeface="Verdana"/>
                <a:cs typeface="Verdana"/>
                <a:sym typeface="Verdana"/>
              </a:defRPr>
            </a:lvl1pPr>
            <a:lvl2pPr marL="914400" lvl="1" indent="-320040"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2pPr>
            <a:lvl3pPr marL="1371600" lvl="2"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3pPr>
            <a:lvl4pPr marL="1828800" lvl="3"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4pPr>
            <a:lvl5pPr marL="2286000" lvl="4"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26"/>
          <p:cNvSpPr/>
          <p:nvPr/>
        </p:nvSpPr>
        <p:spPr>
          <a:xfrm>
            <a:off x="0" y="3"/>
            <a:ext cx="9144000" cy="332655"/>
          </a:xfrm>
          <a:prstGeom prst="rect">
            <a:avLst/>
          </a:prstGeom>
          <a:gradFill>
            <a:gsLst>
              <a:gs pos="0">
                <a:schemeClr val="lt1"/>
              </a:gs>
              <a:gs pos="100000">
                <a:srgbClr val="EEEFEE">
                  <a:alpha val="92941"/>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pic>
        <p:nvPicPr>
          <p:cNvPr id="45" name="Google Shape;45;p26"/>
          <p:cNvPicPr preferRelativeResize="0"/>
          <p:nvPr/>
        </p:nvPicPr>
        <p:blipFill rotWithShape="1">
          <a:blip r:embed="rId3">
            <a:alphaModFix/>
          </a:blip>
          <a:srcRect l="12042" t="11447" r="17198" b="13844"/>
          <a:stretch/>
        </p:blipFill>
        <p:spPr>
          <a:xfrm>
            <a:off x="335534" y="63578"/>
            <a:ext cx="166516" cy="211296"/>
          </a:xfrm>
          <a:prstGeom prst="rect">
            <a:avLst/>
          </a:prstGeom>
          <a:noFill/>
          <a:ln>
            <a:noFill/>
          </a:ln>
        </p:spPr>
      </p:pic>
      <p:pic>
        <p:nvPicPr>
          <p:cNvPr id="46" name="Google Shape;46;p26"/>
          <p:cNvPicPr preferRelativeResize="0"/>
          <p:nvPr/>
        </p:nvPicPr>
        <p:blipFill rotWithShape="1">
          <a:blip r:embed="rId4">
            <a:alphaModFix/>
          </a:blip>
          <a:srcRect/>
          <a:stretch/>
        </p:blipFill>
        <p:spPr>
          <a:xfrm>
            <a:off x="561694" y="96467"/>
            <a:ext cx="2332648" cy="159521"/>
          </a:xfrm>
          <a:prstGeom prst="rect">
            <a:avLst/>
          </a:prstGeom>
          <a:noFill/>
          <a:ln>
            <a:noFill/>
          </a:ln>
        </p:spPr>
      </p:pic>
      <p:sp>
        <p:nvSpPr>
          <p:cNvPr id="47" name="Google Shape;47;p26"/>
          <p:cNvSpPr txBox="1">
            <a:spLocks noGrp="1"/>
          </p:cNvSpPr>
          <p:nvPr>
            <p:ph type="body" idx="3"/>
          </p:nvPr>
        </p:nvSpPr>
        <p:spPr>
          <a:xfrm>
            <a:off x="647700" y="6399561"/>
            <a:ext cx="3602037" cy="290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A095D0"/>
              </a:buClr>
              <a:buSzPts val="1000"/>
              <a:buNone/>
              <a:defRPr sz="1000">
                <a:solidFill>
                  <a:srgbClr val="A095D0"/>
                </a:solidFill>
              </a:defRPr>
            </a:lvl1pPr>
            <a:lvl2pPr marL="914400" lvl="1" indent="-298450" algn="l">
              <a:lnSpc>
                <a:spcPct val="90000"/>
              </a:lnSpc>
              <a:spcBef>
                <a:spcPts val="375"/>
              </a:spcBef>
              <a:spcAft>
                <a:spcPts val="0"/>
              </a:spcAft>
              <a:buSzPts val="1100"/>
              <a:buChar char="•"/>
              <a:defRPr sz="1000"/>
            </a:lvl2pPr>
            <a:lvl3pPr marL="1371600" lvl="2" indent="-292100" algn="l">
              <a:lnSpc>
                <a:spcPct val="90000"/>
              </a:lnSpc>
              <a:spcBef>
                <a:spcPts val="375"/>
              </a:spcBef>
              <a:spcAft>
                <a:spcPts val="0"/>
              </a:spcAft>
              <a:buClr>
                <a:schemeClr val="dk1"/>
              </a:buClr>
              <a:buSzPts val="1000"/>
              <a:buChar char="•"/>
              <a:defRPr sz="1000"/>
            </a:lvl3pPr>
            <a:lvl4pPr marL="1828800" lvl="3" indent="-292100" algn="l">
              <a:lnSpc>
                <a:spcPct val="90000"/>
              </a:lnSpc>
              <a:spcBef>
                <a:spcPts val="375"/>
              </a:spcBef>
              <a:spcAft>
                <a:spcPts val="0"/>
              </a:spcAft>
              <a:buClr>
                <a:schemeClr val="dk1"/>
              </a:buClr>
              <a:buSzPts val="1000"/>
              <a:buChar char="•"/>
              <a:defRPr sz="1000"/>
            </a:lvl4pPr>
            <a:lvl5pPr marL="2286000" lvl="4" indent="-292100" algn="l">
              <a:lnSpc>
                <a:spcPct val="90000"/>
              </a:lnSpc>
              <a:spcBef>
                <a:spcPts val="375"/>
              </a:spcBef>
              <a:spcAft>
                <a:spcPts val="0"/>
              </a:spcAft>
              <a:buClr>
                <a:schemeClr val="dk1"/>
              </a:buClr>
              <a:buSzPts val="10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urple bg + Left Corner Pattern">
  <p:cSld name="Purple bg + Left Corner Pattern">
    <p:bg>
      <p:bgPr>
        <a:solidFill>
          <a:srgbClr val="29216A"/>
        </a:solidFill>
        <a:effectLst/>
      </p:bgPr>
    </p:bg>
    <p:spTree>
      <p:nvGrpSpPr>
        <p:cNvPr id="1" name="Shape 48"/>
        <p:cNvGrpSpPr/>
        <p:nvPr/>
      </p:nvGrpSpPr>
      <p:grpSpPr>
        <a:xfrm>
          <a:off x="0" y="0"/>
          <a:ext cx="0" cy="0"/>
          <a:chOff x="0" y="0"/>
          <a:chExt cx="0" cy="0"/>
        </a:xfrm>
      </p:grpSpPr>
      <p:pic>
        <p:nvPicPr>
          <p:cNvPr id="49" name="Google Shape;49;p2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0" name="Google Shape;50;p27"/>
          <p:cNvSpPr txBox="1">
            <a:spLocks noGrp="1"/>
          </p:cNvSpPr>
          <p:nvPr>
            <p:ph type="ctrTitle"/>
          </p:nvPr>
        </p:nvSpPr>
        <p:spPr>
          <a:xfrm>
            <a:off x="647700" y="510369"/>
            <a:ext cx="6858000" cy="10064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200"/>
              <a:buFont typeface="Verdana"/>
              <a:buNone/>
              <a:defRPr sz="2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subTitle" idx="1"/>
          </p:nvPr>
        </p:nvSpPr>
        <p:spPr>
          <a:xfrm>
            <a:off x="647700" y="1516845"/>
            <a:ext cx="6858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A095D0"/>
              </a:buClr>
              <a:buSzPts val="1800"/>
              <a:buNone/>
              <a:defRPr sz="1800">
                <a:solidFill>
                  <a:srgbClr val="A095D0"/>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52" name="Google Shape;52;p27"/>
          <p:cNvSpPr txBox="1">
            <a:spLocks noGrp="1"/>
          </p:cNvSpPr>
          <p:nvPr>
            <p:ph type="body" idx="2"/>
          </p:nvPr>
        </p:nvSpPr>
        <p:spPr>
          <a:xfrm>
            <a:off x="647700" y="2352675"/>
            <a:ext cx="7670800" cy="3836988"/>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750"/>
              </a:spcBef>
              <a:spcAft>
                <a:spcPts val="0"/>
              </a:spcAft>
              <a:buClr>
                <a:srgbClr val="38317D"/>
              </a:buClr>
              <a:buSzPts val="1440"/>
              <a:buFont typeface="Arial"/>
              <a:buChar char="•"/>
              <a:defRPr sz="1200" b="0">
                <a:solidFill>
                  <a:srgbClr val="A095D0"/>
                </a:solidFill>
                <a:latin typeface="Verdana"/>
                <a:ea typeface="Verdana"/>
                <a:cs typeface="Verdana"/>
                <a:sym typeface="Verdana"/>
              </a:defRPr>
            </a:lvl1pPr>
            <a:lvl2pPr marL="914400" lvl="1" indent="-320040"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2pPr>
            <a:lvl3pPr marL="1371600" lvl="2"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3pPr>
            <a:lvl4pPr marL="1828800" lvl="3"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4pPr>
            <a:lvl5pPr marL="2286000" lvl="4"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27"/>
          <p:cNvSpPr/>
          <p:nvPr/>
        </p:nvSpPr>
        <p:spPr>
          <a:xfrm>
            <a:off x="0" y="3"/>
            <a:ext cx="9144000" cy="332655"/>
          </a:xfrm>
          <a:prstGeom prst="rect">
            <a:avLst/>
          </a:prstGeom>
          <a:gradFill>
            <a:gsLst>
              <a:gs pos="0">
                <a:schemeClr val="lt1"/>
              </a:gs>
              <a:gs pos="100000">
                <a:srgbClr val="EEEFEE">
                  <a:alpha val="92941"/>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pic>
        <p:nvPicPr>
          <p:cNvPr id="54" name="Google Shape;54;p27"/>
          <p:cNvPicPr preferRelativeResize="0"/>
          <p:nvPr/>
        </p:nvPicPr>
        <p:blipFill rotWithShape="1">
          <a:blip r:embed="rId3">
            <a:alphaModFix/>
          </a:blip>
          <a:srcRect l="12042" t="11447" r="17198" b="13844"/>
          <a:stretch/>
        </p:blipFill>
        <p:spPr>
          <a:xfrm>
            <a:off x="335534" y="63578"/>
            <a:ext cx="166516" cy="211296"/>
          </a:xfrm>
          <a:prstGeom prst="rect">
            <a:avLst/>
          </a:prstGeom>
          <a:noFill/>
          <a:ln>
            <a:noFill/>
          </a:ln>
        </p:spPr>
      </p:pic>
      <p:pic>
        <p:nvPicPr>
          <p:cNvPr id="55" name="Google Shape;55;p27"/>
          <p:cNvPicPr preferRelativeResize="0"/>
          <p:nvPr/>
        </p:nvPicPr>
        <p:blipFill rotWithShape="1">
          <a:blip r:embed="rId4">
            <a:alphaModFix/>
          </a:blip>
          <a:srcRect/>
          <a:stretch/>
        </p:blipFill>
        <p:spPr>
          <a:xfrm>
            <a:off x="561694" y="96467"/>
            <a:ext cx="2332648" cy="159521"/>
          </a:xfrm>
          <a:prstGeom prst="rect">
            <a:avLst/>
          </a:prstGeom>
          <a:noFill/>
          <a:ln>
            <a:noFill/>
          </a:ln>
        </p:spPr>
      </p:pic>
      <p:sp>
        <p:nvSpPr>
          <p:cNvPr id="56" name="Google Shape;56;p27"/>
          <p:cNvSpPr txBox="1">
            <a:spLocks noGrp="1"/>
          </p:cNvSpPr>
          <p:nvPr>
            <p:ph type="body" idx="3"/>
          </p:nvPr>
        </p:nvSpPr>
        <p:spPr>
          <a:xfrm>
            <a:off x="4884738" y="6399561"/>
            <a:ext cx="3602037" cy="29051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rgbClr val="A095D0"/>
              </a:buClr>
              <a:buSzPts val="1000"/>
              <a:buNone/>
              <a:defRPr sz="1000">
                <a:solidFill>
                  <a:srgbClr val="A095D0"/>
                </a:solidFill>
              </a:defRPr>
            </a:lvl1pPr>
            <a:lvl2pPr marL="914400" lvl="1" indent="-298450" algn="l">
              <a:lnSpc>
                <a:spcPct val="90000"/>
              </a:lnSpc>
              <a:spcBef>
                <a:spcPts val="375"/>
              </a:spcBef>
              <a:spcAft>
                <a:spcPts val="0"/>
              </a:spcAft>
              <a:buSzPts val="1100"/>
              <a:buChar char="•"/>
              <a:defRPr sz="1000"/>
            </a:lvl2pPr>
            <a:lvl3pPr marL="1371600" lvl="2" indent="-292100" algn="l">
              <a:lnSpc>
                <a:spcPct val="90000"/>
              </a:lnSpc>
              <a:spcBef>
                <a:spcPts val="375"/>
              </a:spcBef>
              <a:spcAft>
                <a:spcPts val="0"/>
              </a:spcAft>
              <a:buClr>
                <a:schemeClr val="dk1"/>
              </a:buClr>
              <a:buSzPts val="1000"/>
              <a:buChar char="•"/>
              <a:defRPr sz="1000"/>
            </a:lvl3pPr>
            <a:lvl4pPr marL="1828800" lvl="3" indent="-292100" algn="l">
              <a:lnSpc>
                <a:spcPct val="90000"/>
              </a:lnSpc>
              <a:spcBef>
                <a:spcPts val="375"/>
              </a:spcBef>
              <a:spcAft>
                <a:spcPts val="0"/>
              </a:spcAft>
              <a:buClr>
                <a:schemeClr val="dk1"/>
              </a:buClr>
              <a:buSzPts val="1000"/>
              <a:buChar char="•"/>
              <a:defRPr sz="1000"/>
            </a:lvl4pPr>
            <a:lvl5pPr marL="2286000" lvl="4" indent="-292100" algn="l">
              <a:lnSpc>
                <a:spcPct val="90000"/>
              </a:lnSpc>
              <a:spcBef>
                <a:spcPts val="375"/>
              </a:spcBef>
              <a:spcAft>
                <a:spcPts val="0"/>
              </a:spcAft>
              <a:buClr>
                <a:schemeClr val="dk1"/>
              </a:buClr>
              <a:buSzPts val="10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ter slide">
  <p:cSld name="Chapter slide">
    <p:spTree>
      <p:nvGrpSpPr>
        <p:cNvPr id="1" name="Shape 57"/>
        <p:cNvGrpSpPr/>
        <p:nvPr/>
      </p:nvGrpSpPr>
      <p:grpSpPr>
        <a:xfrm>
          <a:off x="0" y="0"/>
          <a:ext cx="0" cy="0"/>
          <a:chOff x="0" y="0"/>
          <a:chExt cx="0" cy="0"/>
        </a:xfrm>
      </p:grpSpPr>
      <p:sp>
        <p:nvSpPr>
          <p:cNvPr id="58" name="Google Shape;58;p28"/>
          <p:cNvSpPr>
            <a:spLocks noGrp="1"/>
          </p:cNvSpPr>
          <p:nvPr>
            <p:ph type="pic" idx="2"/>
          </p:nvPr>
        </p:nvSpPr>
        <p:spPr>
          <a:xfrm>
            <a:off x="0" y="329917"/>
            <a:ext cx="9144000" cy="6528083"/>
          </a:xfrm>
          <a:prstGeom prst="rect">
            <a:avLst/>
          </a:prstGeom>
          <a:blipFill rotWithShape="1">
            <a:blip r:embed="rId2">
              <a:alphaModFix/>
            </a:blip>
            <a:stretch>
              <a:fillRect/>
            </a:stretch>
          </a:blipFill>
          <a:ln>
            <a:noFill/>
          </a:ln>
        </p:spPr>
        <p:txBody>
          <a:bodyPr spcFirstLastPara="1" wrap="square" lIns="91425" tIns="45700" rIns="91425" bIns="45700" anchor="ctr" anchorCtr="1">
            <a:normAutofit/>
          </a:bodyPr>
          <a:lstStyle>
            <a:lvl1pPr marR="0" lvl="0" algn="l"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Verdana"/>
                <a:ea typeface="Verdana"/>
                <a:cs typeface="Verdana"/>
                <a:sym typeface="Verdana"/>
              </a:defRPr>
            </a:lvl1pPr>
            <a:lvl2pPr marR="0" lvl="1" algn="l" rtl="0">
              <a:lnSpc>
                <a:spcPct val="90000"/>
              </a:lnSpc>
              <a:spcBef>
                <a:spcPts val="375"/>
              </a:spcBef>
              <a:spcAft>
                <a:spcPts val="0"/>
              </a:spcAft>
              <a:buClr>
                <a:srgbClr val="38317D"/>
              </a:buClr>
              <a:buSzPts val="1320"/>
              <a:buFont typeface="Arial"/>
              <a:buChar char="•"/>
              <a:defRPr sz="1200" b="0" i="0" u="none" strike="noStrike" cap="none">
                <a:solidFill>
                  <a:schemeClr val="dk1"/>
                </a:solidFill>
                <a:latin typeface="Verdana"/>
                <a:ea typeface="Verdana"/>
                <a:cs typeface="Verdana"/>
                <a:sym typeface="Verdana"/>
              </a:defRPr>
            </a:lvl2pPr>
            <a:lvl3pPr marR="0" lvl="2"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4pPr>
            <a:lvl5pPr marR="0" lvl="4"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59" name="Google Shape;59;p28"/>
          <p:cNvSpPr/>
          <p:nvPr/>
        </p:nvSpPr>
        <p:spPr>
          <a:xfrm>
            <a:off x="0" y="3"/>
            <a:ext cx="9144000" cy="332655"/>
          </a:xfrm>
          <a:prstGeom prst="rect">
            <a:avLst/>
          </a:prstGeom>
          <a:gradFill>
            <a:gsLst>
              <a:gs pos="0">
                <a:schemeClr val="lt1"/>
              </a:gs>
              <a:gs pos="100000">
                <a:srgbClr val="EEEFEE">
                  <a:alpha val="92941"/>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pic>
        <p:nvPicPr>
          <p:cNvPr id="60" name="Google Shape;60;p28"/>
          <p:cNvPicPr preferRelativeResize="0"/>
          <p:nvPr/>
        </p:nvPicPr>
        <p:blipFill rotWithShape="1">
          <a:blip r:embed="rId3">
            <a:alphaModFix/>
          </a:blip>
          <a:srcRect l="12042" t="11447" r="17198" b="13844"/>
          <a:stretch/>
        </p:blipFill>
        <p:spPr>
          <a:xfrm>
            <a:off x="335534" y="63578"/>
            <a:ext cx="166516" cy="211296"/>
          </a:xfrm>
          <a:prstGeom prst="rect">
            <a:avLst/>
          </a:prstGeom>
          <a:noFill/>
          <a:ln>
            <a:noFill/>
          </a:ln>
        </p:spPr>
      </p:pic>
      <p:pic>
        <p:nvPicPr>
          <p:cNvPr id="61" name="Google Shape;61;p28"/>
          <p:cNvPicPr preferRelativeResize="0"/>
          <p:nvPr/>
        </p:nvPicPr>
        <p:blipFill rotWithShape="1">
          <a:blip r:embed="rId4">
            <a:alphaModFix/>
          </a:blip>
          <a:srcRect/>
          <a:stretch/>
        </p:blipFill>
        <p:spPr>
          <a:xfrm>
            <a:off x="561694" y="96467"/>
            <a:ext cx="2332648" cy="159521"/>
          </a:xfrm>
          <a:prstGeom prst="rect">
            <a:avLst/>
          </a:prstGeom>
          <a:noFill/>
          <a:ln>
            <a:noFill/>
          </a:ln>
        </p:spPr>
      </p:pic>
      <p:sp>
        <p:nvSpPr>
          <p:cNvPr id="62" name="Google Shape;62;p28"/>
          <p:cNvSpPr txBox="1">
            <a:spLocks noGrp="1"/>
          </p:cNvSpPr>
          <p:nvPr>
            <p:ph type="body" idx="1"/>
          </p:nvPr>
        </p:nvSpPr>
        <p:spPr>
          <a:xfrm>
            <a:off x="0" y="4449337"/>
            <a:ext cx="5538952" cy="816401"/>
          </a:xfrm>
          <a:prstGeom prst="rect">
            <a:avLst/>
          </a:prstGeom>
          <a:solidFill>
            <a:schemeClr val="lt1"/>
          </a:solid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lt1"/>
              </a:buClr>
              <a:buSzPts val="1800"/>
              <a:buNone/>
              <a:defRPr>
                <a:solidFill>
                  <a:schemeClr val="lt1"/>
                </a:solidFill>
              </a:defRPr>
            </a:lvl1pPr>
            <a:lvl2pPr marL="914400" lvl="1" indent="-312419" algn="l">
              <a:lnSpc>
                <a:spcPct val="90000"/>
              </a:lnSpc>
              <a:spcBef>
                <a:spcPts val="375"/>
              </a:spcBef>
              <a:spcAft>
                <a:spcPts val="0"/>
              </a:spcAft>
              <a:buSzPts val="1320"/>
              <a:buChar char="•"/>
              <a:defRPr>
                <a:solidFill>
                  <a:schemeClr val="lt1"/>
                </a:solidFill>
              </a:defRPr>
            </a:lvl2pPr>
            <a:lvl3pPr marL="1371600" lvl="2" indent="-304800" algn="l">
              <a:lnSpc>
                <a:spcPct val="90000"/>
              </a:lnSpc>
              <a:spcBef>
                <a:spcPts val="375"/>
              </a:spcBef>
              <a:spcAft>
                <a:spcPts val="0"/>
              </a:spcAft>
              <a:buClr>
                <a:schemeClr val="lt1"/>
              </a:buClr>
              <a:buSzPts val="1200"/>
              <a:buChar char="•"/>
              <a:defRPr>
                <a:solidFill>
                  <a:schemeClr val="lt1"/>
                </a:solidFill>
              </a:defRPr>
            </a:lvl3pPr>
            <a:lvl4pPr marL="1828800" lvl="3" indent="-304800" algn="l">
              <a:lnSpc>
                <a:spcPct val="90000"/>
              </a:lnSpc>
              <a:spcBef>
                <a:spcPts val="375"/>
              </a:spcBef>
              <a:spcAft>
                <a:spcPts val="0"/>
              </a:spcAft>
              <a:buClr>
                <a:schemeClr val="lt1"/>
              </a:buClr>
              <a:buSzPts val="1200"/>
              <a:buChar char="•"/>
              <a:defRPr>
                <a:solidFill>
                  <a:schemeClr val="lt1"/>
                </a:solidFill>
              </a:defRPr>
            </a:lvl4pPr>
            <a:lvl5pPr marL="2286000" lvl="4" indent="-304800" algn="l">
              <a:lnSpc>
                <a:spcPct val="90000"/>
              </a:lnSpc>
              <a:spcBef>
                <a:spcPts val="375"/>
              </a:spcBef>
              <a:spcAft>
                <a:spcPts val="0"/>
              </a:spcAft>
              <a:buClr>
                <a:schemeClr val="lt1"/>
              </a:buClr>
              <a:buSzPts val="1200"/>
              <a:buChar char="•"/>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28"/>
          <p:cNvSpPr txBox="1">
            <a:spLocks noGrp="1"/>
          </p:cNvSpPr>
          <p:nvPr>
            <p:ph type="ctrTitle"/>
          </p:nvPr>
        </p:nvSpPr>
        <p:spPr>
          <a:xfrm>
            <a:off x="647700" y="4449337"/>
            <a:ext cx="4891252" cy="816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8317D"/>
              </a:buClr>
              <a:buSzPts val="2600"/>
              <a:buFont typeface="Verdana"/>
              <a:buNone/>
              <a:defRPr sz="2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 Small Image Slide">
  <p:cSld name="Text + Small Image Slid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47700" y="510369"/>
            <a:ext cx="6858000" cy="10064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8317D"/>
              </a:buClr>
              <a:buSzPts val="2200"/>
              <a:buFont typeface="Verdana"/>
              <a:buNone/>
              <a:defRPr sz="2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9"/>
          <p:cNvSpPr txBox="1">
            <a:spLocks noGrp="1"/>
          </p:cNvSpPr>
          <p:nvPr>
            <p:ph type="subTitle" idx="1"/>
          </p:nvPr>
        </p:nvSpPr>
        <p:spPr>
          <a:xfrm>
            <a:off x="647700" y="1516845"/>
            <a:ext cx="6858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A095D0"/>
              </a:buClr>
              <a:buSzPts val="1800"/>
              <a:buNone/>
              <a:defRPr sz="1800">
                <a:solidFill>
                  <a:srgbClr val="A095D0"/>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67" name="Google Shape;67;p29"/>
          <p:cNvSpPr txBox="1">
            <a:spLocks noGrp="1"/>
          </p:cNvSpPr>
          <p:nvPr>
            <p:ph type="body" idx="2"/>
          </p:nvPr>
        </p:nvSpPr>
        <p:spPr>
          <a:xfrm>
            <a:off x="647701" y="2352675"/>
            <a:ext cx="2496944" cy="3836988"/>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750"/>
              </a:spcBef>
              <a:spcAft>
                <a:spcPts val="0"/>
              </a:spcAft>
              <a:buClr>
                <a:srgbClr val="38317D"/>
              </a:buClr>
              <a:buSzPts val="1440"/>
              <a:buFont typeface="Arial"/>
              <a:buChar char="•"/>
              <a:defRPr sz="1200" b="0">
                <a:solidFill>
                  <a:schemeClr val="dk1"/>
                </a:solidFill>
                <a:latin typeface="Verdana"/>
                <a:ea typeface="Verdana"/>
                <a:cs typeface="Verdana"/>
                <a:sym typeface="Verdana"/>
              </a:defRPr>
            </a:lvl1pPr>
            <a:lvl2pPr marL="914400" lvl="1" indent="-320040"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2pPr>
            <a:lvl3pPr marL="1371600" lvl="2"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3pPr>
            <a:lvl4pPr marL="1828800" lvl="3"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4pPr>
            <a:lvl5pPr marL="2286000" lvl="4"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29"/>
          <p:cNvSpPr/>
          <p:nvPr/>
        </p:nvSpPr>
        <p:spPr>
          <a:xfrm>
            <a:off x="0" y="3"/>
            <a:ext cx="9144000" cy="332655"/>
          </a:xfrm>
          <a:prstGeom prst="rect">
            <a:avLst/>
          </a:prstGeom>
          <a:gradFill>
            <a:gsLst>
              <a:gs pos="0">
                <a:schemeClr val="lt1"/>
              </a:gs>
              <a:gs pos="100000">
                <a:srgbClr val="EEEFEE">
                  <a:alpha val="92941"/>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pic>
        <p:nvPicPr>
          <p:cNvPr id="69" name="Google Shape;69;p29"/>
          <p:cNvPicPr preferRelativeResize="0"/>
          <p:nvPr/>
        </p:nvPicPr>
        <p:blipFill rotWithShape="1">
          <a:blip r:embed="rId2">
            <a:alphaModFix/>
          </a:blip>
          <a:srcRect l="12042" t="11447" r="17198" b="13844"/>
          <a:stretch/>
        </p:blipFill>
        <p:spPr>
          <a:xfrm>
            <a:off x="335534" y="63578"/>
            <a:ext cx="166516" cy="211296"/>
          </a:xfrm>
          <a:prstGeom prst="rect">
            <a:avLst/>
          </a:prstGeom>
          <a:noFill/>
          <a:ln>
            <a:noFill/>
          </a:ln>
        </p:spPr>
      </p:pic>
      <p:pic>
        <p:nvPicPr>
          <p:cNvPr id="70" name="Google Shape;70;p29"/>
          <p:cNvPicPr preferRelativeResize="0"/>
          <p:nvPr/>
        </p:nvPicPr>
        <p:blipFill rotWithShape="1">
          <a:blip r:embed="rId3">
            <a:alphaModFix/>
          </a:blip>
          <a:srcRect/>
          <a:stretch/>
        </p:blipFill>
        <p:spPr>
          <a:xfrm>
            <a:off x="561694" y="96467"/>
            <a:ext cx="2332648" cy="159521"/>
          </a:xfrm>
          <a:prstGeom prst="rect">
            <a:avLst/>
          </a:prstGeom>
          <a:noFill/>
          <a:ln>
            <a:noFill/>
          </a:ln>
        </p:spPr>
      </p:pic>
      <p:sp>
        <p:nvSpPr>
          <p:cNvPr id="71" name="Google Shape;71;p29"/>
          <p:cNvSpPr txBox="1">
            <a:spLocks noGrp="1"/>
          </p:cNvSpPr>
          <p:nvPr>
            <p:ph type="body" idx="3"/>
          </p:nvPr>
        </p:nvSpPr>
        <p:spPr>
          <a:xfrm>
            <a:off x="4884738" y="6399561"/>
            <a:ext cx="3602037" cy="29051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rgbClr val="7F7F7F"/>
              </a:buClr>
              <a:buSzPts val="1000"/>
              <a:buNone/>
              <a:defRPr sz="1000">
                <a:solidFill>
                  <a:srgbClr val="7F7F7F"/>
                </a:solidFill>
              </a:defRPr>
            </a:lvl1pPr>
            <a:lvl2pPr marL="914400" lvl="1" indent="-298450" algn="l">
              <a:lnSpc>
                <a:spcPct val="90000"/>
              </a:lnSpc>
              <a:spcBef>
                <a:spcPts val="375"/>
              </a:spcBef>
              <a:spcAft>
                <a:spcPts val="0"/>
              </a:spcAft>
              <a:buSzPts val="1100"/>
              <a:buChar char="•"/>
              <a:defRPr sz="1000"/>
            </a:lvl2pPr>
            <a:lvl3pPr marL="1371600" lvl="2" indent="-292100" algn="l">
              <a:lnSpc>
                <a:spcPct val="90000"/>
              </a:lnSpc>
              <a:spcBef>
                <a:spcPts val="375"/>
              </a:spcBef>
              <a:spcAft>
                <a:spcPts val="0"/>
              </a:spcAft>
              <a:buClr>
                <a:schemeClr val="dk1"/>
              </a:buClr>
              <a:buSzPts val="1000"/>
              <a:buChar char="•"/>
              <a:defRPr sz="1000"/>
            </a:lvl3pPr>
            <a:lvl4pPr marL="1828800" lvl="3" indent="-292100" algn="l">
              <a:lnSpc>
                <a:spcPct val="90000"/>
              </a:lnSpc>
              <a:spcBef>
                <a:spcPts val="375"/>
              </a:spcBef>
              <a:spcAft>
                <a:spcPts val="0"/>
              </a:spcAft>
              <a:buClr>
                <a:schemeClr val="dk1"/>
              </a:buClr>
              <a:buSzPts val="1000"/>
              <a:buChar char="•"/>
              <a:defRPr sz="1000"/>
            </a:lvl4pPr>
            <a:lvl5pPr marL="2286000" lvl="4" indent="-292100" algn="l">
              <a:lnSpc>
                <a:spcPct val="90000"/>
              </a:lnSpc>
              <a:spcBef>
                <a:spcPts val="375"/>
              </a:spcBef>
              <a:spcAft>
                <a:spcPts val="0"/>
              </a:spcAft>
              <a:buClr>
                <a:schemeClr val="dk1"/>
              </a:buClr>
              <a:buSzPts val="10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29"/>
          <p:cNvSpPr>
            <a:spLocks noGrp="1"/>
          </p:cNvSpPr>
          <p:nvPr>
            <p:ph type="pic" idx="4"/>
          </p:nvPr>
        </p:nvSpPr>
        <p:spPr>
          <a:xfrm>
            <a:off x="3324582" y="2336387"/>
            <a:ext cx="5162193" cy="3853276"/>
          </a:xfrm>
          <a:prstGeom prst="rect">
            <a:avLst/>
          </a:prstGeom>
          <a:solidFill>
            <a:srgbClr val="F2F2F2"/>
          </a:solidFill>
          <a:ln>
            <a:noFill/>
          </a:ln>
        </p:spPr>
        <p:txBody>
          <a:bodyPr spcFirstLastPara="1" wrap="square" lIns="91425" tIns="45700" rIns="91425" bIns="45700" anchor="ctr" anchorCtr="1">
            <a:normAutofit/>
          </a:bodyPr>
          <a:lstStyle>
            <a:lvl1pPr marR="0" lvl="0" algn="l" rtl="0">
              <a:lnSpc>
                <a:spcPct val="90000"/>
              </a:lnSpc>
              <a:spcBef>
                <a:spcPts val="750"/>
              </a:spcBef>
              <a:spcAft>
                <a:spcPts val="0"/>
              </a:spcAft>
              <a:buClr>
                <a:srgbClr val="A095D0"/>
              </a:buClr>
              <a:buSzPts val="1800"/>
              <a:buFont typeface="Arial"/>
              <a:buNone/>
              <a:defRPr sz="1800" b="0" i="0" u="none" strike="noStrike" cap="none">
                <a:solidFill>
                  <a:srgbClr val="A095D0"/>
                </a:solidFill>
                <a:latin typeface="Verdana"/>
                <a:ea typeface="Verdana"/>
                <a:cs typeface="Verdana"/>
                <a:sym typeface="Verdana"/>
              </a:defRPr>
            </a:lvl1pPr>
            <a:lvl2pPr marR="0" lvl="1" algn="l" rtl="0">
              <a:lnSpc>
                <a:spcPct val="90000"/>
              </a:lnSpc>
              <a:spcBef>
                <a:spcPts val="375"/>
              </a:spcBef>
              <a:spcAft>
                <a:spcPts val="0"/>
              </a:spcAft>
              <a:buClr>
                <a:srgbClr val="38317D"/>
              </a:buClr>
              <a:buSzPts val="1320"/>
              <a:buFont typeface="Arial"/>
              <a:buChar char="•"/>
              <a:defRPr sz="1200" b="0" i="0" u="none" strike="noStrike" cap="none">
                <a:solidFill>
                  <a:schemeClr val="dk1"/>
                </a:solidFill>
                <a:latin typeface="Verdana"/>
                <a:ea typeface="Verdana"/>
                <a:cs typeface="Verdana"/>
                <a:sym typeface="Verdana"/>
              </a:defRPr>
            </a:lvl2pPr>
            <a:lvl3pPr marR="0" lvl="2"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4pPr>
            <a:lvl5pPr marR="0" lvl="4"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 Full Image Slide">
  <p:cSld name="Text + Full Image Slide">
    <p:spTree>
      <p:nvGrpSpPr>
        <p:cNvPr id="1" name="Shape 73"/>
        <p:cNvGrpSpPr/>
        <p:nvPr/>
      </p:nvGrpSpPr>
      <p:grpSpPr>
        <a:xfrm>
          <a:off x="0" y="0"/>
          <a:ext cx="0" cy="0"/>
          <a:chOff x="0" y="0"/>
          <a:chExt cx="0" cy="0"/>
        </a:xfrm>
      </p:grpSpPr>
      <p:sp>
        <p:nvSpPr>
          <p:cNvPr id="74" name="Google Shape;74;p30"/>
          <p:cNvSpPr>
            <a:spLocks noGrp="1"/>
          </p:cNvSpPr>
          <p:nvPr>
            <p:ph type="pic" idx="2"/>
          </p:nvPr>
        </p:nvSpPr>
        <p:spPr>
          <a:xfrm>
            <a:off x="0" y="329916"/>
            <a:ext cx="9144000" cy="6528083"/>
          </a:xfrm>
          <a:prstGeom prst="rect">
            <a:avLst/>
          </a:prstGeom>
          <a:blipFill rotWithShape="1">
            <a:blip r:embed="rId2">
              <a:alphaModFix/>
            </a:blip>
            <a:stretch>
              <a:fillRect/>
            </a:stretch>
          </a:blipFill>
          <a:ln>
            <a:noFill/>
          </a:ln>
        </p:spPr>
        <p:txBody>
          <a:bodyPr spcFirstLastPara="1" wrap="square" lIns="91425" tIns="45700" rIns="91425" bIns="45700" anchor="ctr" anchorCtr="1">
            <a:normAutofit/>
          </a:bodyPr>
          <a:lstStyle>
            <a:lvl1pPr marR="0" lvl="0" algn="l"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Verdana"/>
                <a:ea typeface="Verdana"/>
                <a:cs typeface="Verdana"/>
                <a:sym typeface="Verdana"/>
              </a:defRPr>
            </a:lvl1pPr>
            <a:lvl2pPr marR="0" lvl="1" algn="l" rtl="0">
              <a:lnSpc>
                <a:spcPct val="90000"/>
              </a:lnSpc>
              <a:spcBef>
                <a:spcPts val="375"/>
              </a:spcBef>
              <a:spcAft>
                <a:spcPts val="0"/>
              </a:spcAft>
              <a:buClr>
                <a:srgbClr val="38317D"/>
              </a:buClr>
              <a:buSzPts val="1320"/>
              <a:buFont typeface="Arial"/>
              <a:buChar char="•"/>
              <a:defRPr sz="1200" b="0" i="0" u="none" strike="noStrike" cap="none">
                <a:solidFill>
                  <a:schemeClr val="dk1"/>
                </a:solidFill>
                <a:latin typeface="Verdana"/>
                <a:ea typeface="Verdana"/>
                <a:cs typeface="Verdana"/>
                <a:sym typeface="Verdana"/>
              </a:defRPr>
            </a:lvl2pPr>
            <a:lvl3pPr marR="0" lvl="2"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4pPr>
            <a:lvl5pPr marR="0" lvl="4"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75" name="Google Shape;75;p30"/>
          <p:cNvSpPr/>
          <p:nvPr/>
        </p:nvSpPr>
        <p:spPr>
          <a:xfrm>
            <a:off x="0" y="3"/>
            <a:ext cx="9144000" cy="332655"/>
          </a:xfrm>
          <a:prstGeom prst="rect">
            <a:avLst/>
          </a:prstGeom>
          <a:gradFill>
            <a:gsLst>
              <a:gs pos="0">
                <a:schemeClr val="lt1"/>
              </a:gs>
              <a:gs pos="100000">
                <a:srgbClr val="EEEFEE">
                  <a:alpha val="92941"/>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pic>
        <p:nvPicPr>
          <p:cNvPr id="76" name="Google Shape;76;p30"/>
          <p:cNvPicPr preferRelativeResize="0"/>
          <p:nvPr/>
        </p:nvPicPr>
        <p:blipFill rotWithShape="1">
          <a:blip r:embed="rId3">
            <a:alphaModFix/>
          </a:blip>
          <a:srcRect l="12042" t="11447" r="17198" b="13844"/>
          <a:stretch/>
        </p:blipFill>
        <p:spPr>
          <a:xfrm>
            <a:off x="335534" y="63578"/>
            <a:ext cx="166516" cy="211296"/>
          </a:xfrm>
          <a:prstGeom prst="rect">
            <a:avLst/>
          </a:prstGeom>
          <a:noFill/>
          <a:ln>
            <a:noFill/>
          </a:ln>
        </p:spPr>
      </p:pic>
      <p:pic>
        <p:nvPicPr>
          <p:cNvPr id="77" name="Google Shape;77;p30"/>
          <p:cNvPicPr preferRelativeResize="0"/>
          <p:nvPr/>
        </p:nvPicPr>
        <p:blipFill rotWithShape="1">
          <a:blip r:embed="rId4">
            <a:alphaModFix/>
          </a:blip>
          <a:srcRect/>
          <a:stretch/>
        </p:blipFill>
        <p:spPr>
          <a:xfrm>
            <a:off x="561694" y="96467"/>
            <a:ext cx="2332648" cy="159521"/>
          </a:xfrm>
          <a:prstGeom prst="rect">
            <a:avLst/>
          </a:prstGeom>
          <a:noFill/>
          <a:ln>
            <a:noFill/>
          </a:ln>
        </p:spPr>
      </p:pic>
      <p:sp>
        <p:nvSpPr>
          <p:cNvPr id="78" name="Google Shape;78;p30"/>
          <p:cNvSpPr txBox="1">
            <a:spLocks noGrp="1"/>
          </p:cNvSpPr>
          <p:nvPr>
            <p:ph type="body" idx="1"/>
          </p:nvPr>
        </p:nvSpPr>
        <p:spPr>
          <a:xfrm>
            <a:off x="465" y="2575932"/>
            <a:ext cx="4337360" cy="3788006"/>
          </a:xfrm>
          <a:prstGeom prst="rect">
            <a:avLst/>
          </a:prstGeom>
          <a:solidFill>
            <a:schemeClr val="lt1">
              <a:alpha val="82745"/>
            </a:schemeClr>
          </a:solid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lt1"/>
              </a:buClr>
              <a:buSzPts val="1800"/>
              <a:buNone/>
              <a:defRPr>
                <a:solidFill>
                  <a:schemeClr val="lt1"/>
                </a:solidFill>
              </a:defRPr>
            </a:lvl1pPr>
            <a:lvl2pPr marL="914400" lvl="1" indent="-312419" algn="l">
              <a:lnSpc>
                <a:spcPct val="90000"/>
              </a:lnSpc>
              <a:spcBef>
                <a:spcPts val="375"/>
              </a:spcBef>
              <a:spcAft>
                <a:spcPts val="0"/>
              </a:spcAft>
              <a:buSzPts val="1320"/>
              <a:buChar char="•"/>
              <a:defRPr>
                <a:solidFill>
                  <a:schemeClr val="lt1"/>
                </a:solidFill>
              </a:defRPr>
            </a:lvl2pPr>
            <a:lvl3pPr marL="1371600" lvl="2" indent="-304800" algn="l">
              <a:lnSpc>
                <a:spcPct val="90000"/>
              </a:lnSpc>
              <a:spcBef>
                <a:spcPts val="375"/>
              </a:spcBef>
              <a:spcAft>
                <a:spcPts val="0"/>
              </a:spcAft>
              <a:buClr>
                <a:schemeClr val="lt1"/>
              </a:buClr>
              <a:buSzPts val="1200"/>
              <a:buChar char="•"/>
              <a:defRPr>
                <a:solidFill>
                  <a:schemeClr val="lt1"/>
                </a:solidFill>
              </a:defRPr>
            </a:lvl3pPr>
            <a:lvl4pPr marL="1828800" lvl="3" indent="-304800" algn="l">
              <a:lnSpc>
                <a:spcPct val="90000"/>
              </a:lnSpc>
              <a:spcBef>
                <a:spcPts val="375"/>
              </a:spcBef>
              <a:spcAft>
                <a:spcPts val="0"/>
              </a:spcAft>
              <a:buClr>
                <a:schemeClr val="lt1"/>
              </a:buClr>
              <a:buSzPts val="1200"/>
              <a:buChar char="•"/>
              <a:defRPr>
                <a:solidFill>
                  <a:schemeClr val="lt1"/>
                </a:solidFill>
              </a:defRPr>
            </a:lvl4pPr>
            <a:lvl5pPr marL="2286000" lvl="4" indent="-304800" algn="l">
              <a:lnSpc>
                <a:spcPct val="90000"/>
              </a:lnSpc>
              <a:spcBef>
                <a:spcPts val="375"/>
              </a:spcBef>
              <a:spcAft>
                <a:spcPts val="0"/>
              </a:spcAft>
              <a:buClr>
                <a:schemeClr val="lt1"/>
              </a:buClr>
              <a:buSzPts val="1200"/>
              <a:buChar char="•"/>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30"/>
          <p:cNvSpPr txBox="1">
            <a:spLocks noGrp="1"/>
          </p:cNvSpPr>
          <p:nvPr>
            <p:ph type="subTitle" idx="3"/>
          </p:nvPr>
        </p:nvSpPr>
        <p:spPr>
          <a:xfrm>
            <a:off x="647700" y="3720442"/>
            <a:ext cx="3221773"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A095D0"/>
              </a:buClr>
              <a:buSzPts val="1800"/>
              <a:buNone/>
              <a:defRPr sz="1800">
                <a:solidFill>
                  <a:srgbClr val="A095D0"/>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80" name="Google Shape;80;p30"/>
          <p:cNvSpPr txBox="1">
            <a:spLocks noGrp="1"/>
          </p:cNvSpPr>
          <p:nvPr>
            <p:ph type="body" idx="4"/>
          </p:nvPr>
        </p:nvSpPr>
        <p:spPr>
          <a:xfrm>
            <a:off x="647700" y="4407877"/>
            <a:ext cx="3221773" cy="3836988"/>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750"/>
              </a:spcBef>
              <a:spcAft>
                <a:spcPts val="0"/>
              </a:spcAft>
              <a:buClr>
                <a:srgbClr val="38317D"/>
              </a:buClr>
              <a:buSzPts val="1440"/>
              <a:buFont typeface="Arial"/>
              <a:buChar char="•"/>
              <a:defRPr sz="1200" b="0" u="none">
                <a:solidFill>
                  <a:schemeClr val="dk1"/>
                </a:solidFill>
                <a:latin typeface="Verdana"/>
                <a:ea typeface="Verdana"/>
                <a:cs typeface="Verdana"/>
                <a:sym typeface="Verdana"/>
              </a:defRPr>
            </a:lvl1pPr>
            <a:lvl2pPr marL="914400" lvl="1" indent="-320040"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2pPr>
            <a:lvl3pPr marL="1371600" lvl="2"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3pPr>
            <a:lvl4pPr marL="1828800" lvl="3"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4pPr>
            <a:lvl5pPr marL="2286000" lvl="4"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30"/>
          <p:cNvSpPr txBox="1">
            <a:spLocks noGrp="1"/>
          </p:cNvSpPr>
          <p:nvPr>
            <p:ph type="ctrTitle"/>
          </p:nvPr>
        </p:nvSpPr>
        <p:spPr>
          <a:xfrm>
            <a:off x="647701" y="3021011"/>
            <a:ext cx="3221772" cy="69174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8317D"/>
              </a:buClr>
              <a:buSzPts val="2200"/>
              <a:buFont typeface="Verdana"/>
              <a:buNone/>
              <a:defRPr sz="2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hite bg + Left Corner Pattern">
  <p:cSld name="White bg + Left Corner Pattern">
    <p:spTree>
      <p:nvGrpSpPr>
        <p:cNvPr id="1" name="Shape 91"/>
        <p:cNvGrpSpPr/>
        <p:nvPr/>
      </p:nvGrpSpPr>
      <p:grpSpPr>
        <a:xfrm>
          <a:off x="0" y="0"/>
          <a:ext cx="0" cy="0"/>
          <a:chOff x="0" y="0"/>
          <a:chExt cx="0" cy="0"/>
        </a:xfrm>
      </p:grpSpPr>
      <p:pic>
        <p:nvPicPr>
          <p:cNvPr id="92" name="Google Shape;92;p32"/>
          <p:cNvPicPr preferRelativeResize="0"/>
          <p:nvPr/>
        </p:nvPicPr>
        <p:blipFill rotWithShape="1">
          <a:blip r:embed="rId2">
            <a:alphaModFix/>
          </a:blip>
          <a:srcRect/>
          <a:stretch/>
        </p:blipFill>
        <p:spPr>
          <a:xfrm>
            <a:off x="0" y="0"/>
            <a:ext cx="9141970" cy="6858000"/>
          </a:xfrm>
          <a:prstGeom prst="rect">
            <a:avLst/>
          </a:prstGeom>
          <a:noFill/>
          <a:ln>
            <a:noFill/>
          </a:ln>
        </p:spPr>
      </p:pic>
      <p:sp>
        <p:nvSpPr>
          <p:cNvPr id="93" name="Google Shape;93;p32"/>
          <p:cNvSpPr txBox="1">
            <a:spLocks noGrp="1"/>
          </p:cNvSpPr>
          <p:nvPr>
            <p:ph type="ctrTitle"/>
          </p:nvPr>
        </p:nvSpPr>
        <p:spPr>
          <a:xfrm>
            <a:off x="647700" y="510369"/>
            <a:ext cx="6858000" cy="10064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8317D"/>
              </a:buClr>
              <a:buSzPts val="2200"/>
              <a:buFont typeface="Verdana"/>
              <a:buNone/>
              <a:defRPr sz="2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2"/>
          <p:cNvSpPr txBox="1">
            <a:spLocks noGrp="1"/>
          </p:cNvSpPr>
          <p:nvPr>
            <p:ph type="subTitle" idx="1"/>
          </p:nvPr>
        </p:nvSpPr>
        <p:spPr>
          <a:xfrm>
            <a:off x="647700" y="1516845"/>
            <a:ext cx="6858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A095D0"/>
              </a:buClr>
              <a:buSzPts val="1800"/>
              <a:buNone/>
              <a:defRPr sz="1800">
                <a:solidFill>
                  <a:srgbClr val="A095D0"/>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95" name="Google Shape;95;p32"/>
          <p:cNvSpPr txBox="1">
            <a:spLocks noGrp="1"/>
          </p:cNvSpPr>
          <p:nvPr>
            <p:ph type="body" idx="2"/>
          </p:nvPr>
        </p:nvSpPr>
        <p:spPr>
          <a:xfrm>
            <a:off x="647700" y="2352675"/>
            <a:ext cx="7670800" cy="3836988"/>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750"/>
              </a:spcBef>
              <a:spcAft>
                <a:spcPts val="0"/>
              </a:spcAft>
              <a:buClr>
                <a:srgbClr val="38317D"/>
              </a:buClr>
              <a:buSzPts val="1440"/>
              <a:buFont typeface="Arial"/>
              <a:buChar char="•"/>
              <a:defRPr sz="1200" b="0">
                <a:solidFill>
                  <a:schemeClr val="dk1"/>
                </a:solidFill>
                <a:latin typeface="Verdana"/>
                <a:ea typeface="Verdana"/>
                <a:cs typeface="Verdana"/>
                <a:sym typeface="Verdana"/>
              </a:defRPr>
            </a:lvl1pPr>
            <a:lvl2pPr marL="914400" lvl="1" indent="-320040"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2pPr>
            <a:lvl3pPr marL="1371600" lvl="2"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3pPr>
            <a:lvl4pPr marL="1828800" lvl="3"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4pPr>
            <a:lvl5pPr marL="2286000" lvl="4" indent="-320039" algn="l">
              <a:lnSpc>
                <a:spcPct val="90000"/>
              </a:lnSpc>
              <a:spcBef>
                <a:spcPts val="375"/>
              </a:spcBef>
              <a:spcAft>
                <a:spcPts val="0"/>
              </a:spcAft>
              <a:buClr>
                <a:srgbClr val="38317D"/>
              </a:buClr>
              <a:buSzPts val="1440"/>
              <a:buFont typeface="Arial"/>
              <a:buChar char="•"/>
              <a:defRPr sz="1200" b="0">
                <a:latin typeface="Verdana"/>
                <a:ea typeface="Verdana"/>
                <a:cs typeface="Verdana"/>
                <a:sym typeface="Verdan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6" name="Google Shape;96;p32"/>
          <p:cNvSpPr/>
          <p:nvPr/>
        </p:nvSpPr>
        <p:spPr>
          <a:xfrm>
            <a:off x="0" y="3"/>
            <a:ext cx="9144000" cy="332655"/>
          </a:xfrm>
          <a:prstGeom prst="rect">
            <a:avLst/>
          </a:prstGeom>
          <a:gradFill>
            <a:gsLst>
              <a:gs pos="0">
                <a:schemeClr val="lt1"/>
              </a:gs>
              <a:gs pos="100000">
                <a:srgbClr val="EEEFEE">
                  <a:alpha val="92941"/>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pic>
        <p:nvPicPr>
          <p:cNvPr id="97" name="Google Shape;97;p32"/>
          <p:cNvPicPr preferRelativeResize="0"/>
          <p:nvPr/>
        </p:nvPicPr>
        <p:blipFill rotWithShape="1">
          <a:blip r:embed="rId3">
            <a:alphaModFix/>
          </a:blip>
          <a:srcRect l="12042" t="11447" r="17198" b="13844"/>
          <a:stretch/>
        </p:blipFill>
        <p:spPr>
          <a:xfrm>
            <a:off x="335534" y="63578"/>
            <a:ext cx="166516" cy="211296"/>
          </a:xfrm>
          <a:prstGeom prst="rect">
            <a:avLst/>
          </a:prstGeom>
          <a:noFill/>
          <a:ln>
            <a:noFill/>
          </a:ln>
        </p:spPr>
      </p:pic>
      <p:pic>
        <p:nvPicPr>
          <p:cNvPr id="98" name="Google Shape;98;p32"/>
          <p:cNvPicPr preferRelativeResize="0"/>
          <p:nvPr/>
        </p:nvPicPr>
        <p:blipFill rotWithShape="1">
          <a:blip r:embed="rId4">
            <a:alphaModFix/>
          </a:blip>
          <a:srcRect/>
          <a:stretch/>
        </p:blipFill>
        <p:spPr>
          <a:xfrm>
            <a:off x="561694" y="96467"/>
            <a:ext cx="2332648" cy="159521"/>
          </a:xfrm>
          <a:prstGeom prst="rect">
            <a:avLst/>
          </a:prstGeom>
          <a:noFill/>
          <a:ln>
            <a:noFill/>
          </a:ln>
        </p:spPr>
      </p:pic>
      <p:sp>
        <p:nvSpPr>
          <p:cNvPr id="99" name="Google Shape;99;p32"/>
          <p:cNvSpPr txBox="1">
            <a:spLocks noGrp="1"/>
          </p:cNvSpPr>
          <p:nvPr>
            <p:ph type="body" idx="3"/>
          </p:nvPr>
        </p:nvSpPr>
        <p:spPr>
          <a:xfrm>
            <a:off x="4884738" y="6399561"/>
            <a:ext cx="3602037" cy="29051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rgbClr val="7F7F7F"/>
              </a:buClr>
              <a:buSzPts val="1000"/>
              <a:buNone/>
              <a:defRPr sz="1000">
                <a:solidFill>
                  <a:srgbClr val="7F7F7F"/>
                </a:solidFill>
              </a:defRPr>
            </a:lvl1pPr>
            <a:lvl2pPr marL="914400" lvl="1" indent="-298450" algn="l">
              <a:lnSpc>
                <a:spcPct val="90000"/>
              </a:lnSpc>
              <a:spcBef>
                <a:spcPts val="375"/>
              </a:spcBef>
              <a:spcAft>
                <a:spcPts val="0"/>
              </a:spcAft>
              <a:buSzPts val="1100"/>
              <a:buChar char="•"/>
              <a:defRPr sz="1000"/>
            </a:lvl2pPr>
            <a:lvl3pPr marL="1371600" lvl="2" indent="-292100" algn="l">
              <a:lnSpc>
                <a:spcPct val="90000"/>
              </a:lnSpc>
              <a:spcBef>
                <a:spcPts val="375"/>
              </a:spcBef>
              <a:spcAft>
                <a:spcPts val="0"/>
              </a:spcAft>
              <a:buClr>
                <a:schemeClr val="dk1"/>
              </a:buClr>
              <a:buSzPts val="1000"/>
              <a:buChar char="•"/>
              <a:defRPr sz="1000"/>
            </a:lvl3pPr>
            <a:lvl4pPr marL="1828800" lvl="3" indent="-292100" algn="l">
              <a:lnSpc>
                <a:spcPct val="90000"/>
              </a:lnSpc>
              <a:spcBef>
                <a:spcPts val="375"/>
              </a:spcBef>
              <a:spcAft>
                <a:spcPts val="0"/>
              </a:spcAft>
              <a:buClr>
                <a:schemeClr val="dk1"/>
              </a:buClr>
              <a:buSzPts val="1000"/>
              <a:buChar char="•"/>
              <a:defRPr sz="1000"/>
            </a:lvl4pPr>
            <a:lvl5pPr marL="2286000" lvl="4" indent="-292100" algn="l">
              <a:lnSpc>
                <a:spcPct val="90000"/>
              </a:lnSpc>
              <a:spcBef>
                <a:spcPts val="375"/>
              </a:spcBef>
              <a:spcAft>
                <a:spcPts val="0"/>
              </a:spcAft>
              <a:buClr>
                <a:schemeClr val="dk1"/>
              </a:buClr>
              <a:buSzPts val="10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inal Slide">
  <p:cSld name="Final Slide">
    <p:bg>
      <p:bgPr>
        <a:solidFill>
          <a:srgbClr val="29216A"/>
        </a:solidFill>
        <a:effectLst/>
      </p:bgPr>
    </p:bg>
    <p:spTree>
      <p:nvGrpSpPr>
        <p:cNvPr id="1" name="Shape 100"/>
        <p:cNvGrpSpPr/>
        <p:nvPr/>
      </p:nvGrpSpPr>
      <p:grpSpPr>
        <a:xfrm>
          <a:off x="0" y="0"/>
          <a:ext cx="0" cy="0"/>
          <a:chOff x="0" y="0"/>
          <a:chExt cx="0" cy="0"/>
        </a:xfrm>
      </p:grpSpPr>
      <p:pic>
        <p:nvPicPr>
          <p:cNvPr id="101" name="Google Shape;101;p3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2" name="Google Shape;102;p33"/>
          <p:cNvSpPr txBox="1">
            <a:spLocks noGrp="1"/>
          </p:cNvSpPr>
          <p:nvPr>
            <p:ph type="ctrTitle"/>
          </p:nvPr>
        </p:nvSpPr>
        <p:spPr>
          <a:xfrm>
            <a:off x="1617856" y="833754"/>
            <a:ext cx="6858000" cy="1006476"/>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2200"/>
              <a:buFont typeface="Verdana"/>
              <a:buNone/>
              <a:defRPr sz="2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33"/>
          <p:cNvSpPr txBox="1">
            <a:spLocks noGrp="1"/>
          </p:cNvSpPr>
          <p:nvPr>
            <p:ph type="subTitle" idx="1"/>
          </p:nvPr>
        </p:nvSpPr>
        <p:spPr>
          <a:xfrm>
            <a:off x="1617856" y="1840230"/>
            <a:ext cx="6858000" cy="1655762"/>
          </a:xfrm>
          <a:prstGeom prst="rect">
            <a:avLst/>
          </a:prstGeom>
          <a:noFill/>
          <a:ln>
            <a:noFill/>
          </a:ln>
        </p:spPr>
        <p:txBody>
          <a:bodyPr spcFirstLastPara="1" wrap="square" lIns="91425" tIns="45700" rIns="91425" bIns="45700" anchor="t" anchorCtr="0">
            <a:normAutofit/>
          </a:bodyPr>
          <a:lstStyle>
            <a:lvl1pPr lvl="0" algn="r">
              <a:lnSpc>
                <a:spcPct val="90000"/>
              </a:lnSpc>
              <a:spcBef>
                <a:spcPts val="750"/>
              </a:spcBef>
              <a:spcAft>
                <a:spcPts val="0"/>
              </a:spcAft>
              <a:buClr>
                <a:srgbClr val="A095D0"/>
              </a:buClr>
              <a:buSzPts val="1800"/>
              <a:buNone/>
              <a:defRPr sz="1800">
                <a:solidFill>
                  <a:srgbClr val="A095D0"/>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04" name="Google Shape;104;p33"/>
          <p:cNvSpPr/>
          <p:nvPr/>
        </p:nvSpPr>
        <p:spPr>
          <a:xfrm>
            <a:off x="0" y="3"/>
            <a:ext cx="9144000" cy="332655"/>
          </a:xfrm>
          <a:prstGeom prst="rect">
            <a:avLst/>
          </a:prstGeom>
          <a:gradFill>
            <a:gsLst>
              <a:gs pos="0">
                <a:schemeClr val="lt1"/>
              </a:gs>
              <a:gs pos="100000">
                <a:srgbClr val="EEEFEE">
                  <a:alpha val="92941"/>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pic>
        <p:nvPicPr>
          <p:cNvPr id="105" name="Google Shape;105;p33"/>
          <p:cNvPicPr preferRelativeResize="0"/>
          <p:nvPr/>
        </p:nvPicPr>
        <p:blipFill rotWithShape="1">
          <a:blip r:embed="rId3">
            <a:alphaModFix/>
          </a:blip>
          <a:srcRect l="12042" t="11447" r="17198" b="13844"/>
          <a:stretch/>
        </p:blipFill>
        <p:spPr>
          <a:xfrm>
            <a:off x="335534" y="63578"/>
            <a:ext cx="166516" cy="211296"/>
          </a:xfrm>
          <a:prstGeom prst="rect">
            <a:avLst/>
          </a:prstGeom>
          <a:noFill/>
          <a:ln>
            <a:noFill/>
          </a:ln>
        </p:spPr>
      </p:pic>
      <p:pic>
        <p:nvPicPr>
          <p:cNvPr id="106" name="Google Shape;106;p33"/>
          <p:cNvPicPr preferRelativeResize="0"/>
          <p:nvPr/>
        </p:nvPicPr>
        <p:blipFill rotWithShape="1">
          <a:blip r:embed="rId4">
            <a:alphaModFix/>
          </a:blip>
          <a:srcRect/>
          <a:stretch/>
        </p:blipFill>
        <p:spPr>
          <a:xfrm>
            <a:off x="561694" y="96467"/>
            <a:ext cx="2332648" cy="15952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Image Slide">
  <p:cSld name="Title + Image Slide">
    <p:spTree>
      <p:nvGrpSpPr>
        <p:cNvPr id="1" name="Shape 18"/>
        <p:cNvGrpSpPr/>
        <p:nvPr/>
      </p:nvGrpSpPr>
      <p:grpSpPr>
        <a:xfrm>
          <a:off x="0" y="0"/>
          <a:ext cx="0" cy="0"/>
          <a:chOff x="0" y="0"/>
          <a:chExt cx="0" cy="0"/>
        </a:xfrm>
      </p:grpSpPr>
      <p:sp>
        <p:nvSpPr>
          <p:cNvPr id="19" name="Google Shape;19;p19"/>
          <p:cNvSpPr txBox="1">
            <a:spLocks noGrp="1"/>
          </p:cNvSpPr>
          <p:nvPr>
            <p:ph type="ctrTitle"/>
          </p:nvPr>
        </p:nvSpPr>
        <p:spPr>
          <a:xfrm>
            <a:off x="647700" y="510369"/>
            <a:ext cx="6858000" cy="10064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8317D"/>
              </a:buClr>
              <a:buSzPts val="2200"/>
              <a:buFont typeface="Verdana"/>
              <a:buNone/>
              <a:defRPr sz="2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9"/>
          <p:cNvSpPr txBox="1">
            <a:spLocks noGrp="1"/>
          </p:cNvSpPr>
          <p:nvPr>
            <p:ph type="subTitle" idx="1"/>
          </p:nvPr>
        </p:nvSpPr>
        <p:spPr>
          <a:xfrm>
            <a:off x="647700" y="1516845"/>
            <a:ext cx="6858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A095D0"/>
              </a:buClr>
              <a:buSzPts val="1800"/>
              <a:buNone/>
              <a:defRPr sz="1800">
                <a:solidFill>
                  <a:srgbClr val="A095D0"/>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1" name="Google Shape;21;p19"/>
          <p:cNvSpPr/>
          <p:nvPr/>
        </p:nvSpPr>
        <p:spPr>
          <a:xfrm>
            <a:off x="0" y="3"/>
            <a:ext cx="9144000" cy="332655"/>
          </a:xfrm>
          <a:prstGeom prst="rect">
            <a:avLst/>
          </a:prstGeom>
          <a:gradFill>
            <a:gsLst>
              <a:gs pos="0">
                <a:schemeClr val="lt1"/>
              </a:gs>
              <a:gs pos="100000">
                <a:srgbClr val="EEEFEE">
                  <a:alpha val="92941"/>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pic>
        <p:nvPicPr>
          <p:cNvPr id="22" name="Google Shape;22;p19"/>
          <p:cNvPicPr preferRelativeResize="0"/>
          <p:nvPr/>
        </p:nvPicPr>
        <p:blipFill rotWithShape="1">
          <a:blip r:embed="rId2">
            <a:alphaModFix/>
          </a:blip>
          <a:srcRect l="12042" t="11447" r="17198" b="13844"/>
          <a:stretch/>
        </p:blipFill>
        <p:spPr>
          <a:xfrm>
            <a:off x="335534" y="63578"/>
            <a:ext cx="166516" cy="211296"/>
          </a:xfrm>
          <a:prstGeom prst="rect">
            <a:avLst/>
          </a:prstGeom>
          <a:noFill/>
          <a:ln>
            <a:noFill/>
          </a:ln>
        </p:spPr>
      </p:pic>
      <p:pic>
        <p:nvPicPr>
          <p:cNvPr id="23" name="Google Shape;23;p19"/>
          <p:cNvPicPr preferRelativeResize="0"/>
          <p:nvPr/>
        </p:nvPicPr>
        <p:blipFill rotWithShape="1">
          <a:blip r:embed="rId3">
            <a:alphaModFix/>
          </a:blip>
          <a:srcRect/>
          <a:stretch/>
        </p:blipFill>
        <p:spPr>
          <a:xfrm>
            <a:off x="561694" y="96467"/>
            <a:ext cx="2332648" cy="159521"/>
          </a:xfrm>
          <a:prstGeom prst="rect">
            <a:avLst/>
          </a:prstGeom>
          <a:noFill/>
          <a:ln>
            <a:noFill/>
          </a:ln>
        </p:spPr>
      </p:pic>
      <p:sp>
        <p:nvSpPr>
          <p:cNvPr id="24" name="Google Shape;24;p19"/>
          <p:cNvSpPr txBox="1">
            <a:spLocks noGrp="1"/>
          </p:cNvSpPr>
          <p:nvPr>
            <p:ph type="body" idx="2"/>
          </p:nvPr>
        </p:nvSpPr>
        <p:spPr>
          <a:xfrm>
            <a:off x="4884738" y="6399561"/>
            <a:ext cx="3602037" cy="29051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rgbClr val="7F7F7F"/>
              </a:buClr>
              <a:buSzPts val="1000"/>
              <a:buNone/>
              <a:defRPr sz="1000">
                <a:solidFill>
                  <a:srgbClr val="7F7F7F"/>
                </a:solidFill>
              </a:defRPr>
            </a:lvl1pPr>
            <a:lvl2pPr marL="914400" lvl="1" indent="-298450" algn="l">
              <a:lnSpc>
                <a:spcPct val="90000"/>
              </a:lnSpc>
              <a:spcBef>
                <a:spcPts val="375"/>
              </a:spcBef>
              <a:spcAft>
                <a:spcPts val="0"/>
              </a:spcAft>
              <a:buSzPts val="1100"/>
              <a:buChar char="•"/>
              <a:defRPr sz="1000"/>
            </a:lvl2pPr>
            <a:lvl3pPr marL="1371600" lvl="2" indent="-292100" algn="l">
              <a:lnSpc>
                <a:spcPct val="90000"/>
              </a:lnSpc>
              <a:spcBef>
                <a:spcPts val="375"/>
              </a:spcBef>
              <a:spcAft>
                <a:spcPts val="0"/>
              </a:spcAft>
              <a:buClr>
                <a:schemeClr val="dk1"/>
              </a:buClr>
              <a:buSzPts val="1000"/>
              <a:buChar char="•"/>
              <a:defRPr sz="1000"/>
            </a:lvl3pPr>
            <a:lvl4pPr marL="1828800" lvl="3" indent="-292100" algn="l">
              <a:lnSpc>
                <a:spcPct val="90000"/>
              </a:lnSpc>
              <a:spcBef>
                <a:spcPts val="375"/>
              </a:spcBef>
              <a:spcAft>
                <a:spcPts val="0"/>
              </a:spcAft>
              <a:buClr>
                <a:schemeClr val="dk1"/>
              </a:buClr>
              <a:buSzPts val="1000"/>
              <a:buChar char="•"/>
              <a:defRPr sz="1000"/>
            </a:lvl4pPr>
            <a:lvl5pPr marL="2286000" lvl="4" indent="-292100" algn="l">
              <a:lnSpc>
                <a:spcPct val="90000"/>
              </a:lnSpc>
              <a:spcBef>
                <a:spcPts val="375"/>
              </a:spcBef>
              <a:spcAft>
                <a:spcPts val="0"/>
              </a:spcAft>
              <a:buClr>
                <a:schemeClr val="dk1"/>
              </a:buClr>
              <a:buSzPts val="10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19"/>
          <p:cNvSpPr>
            <a:spLocks noGrp="1"/>
          </p:cNvSpPr>
          <p:nvPr>
            <p:ph type="pic" idx="3"/>
          </p:nvPr>
        </p:nvSpPr>
        <p:spPr>
          <a:xfrm>
            <a:off x="0" y="2069312"/>
            <a:ext cx="9143999" cy="4219542"/>
          </a:xfrm>
          <a:prstGeom prst="rect">
            <a:avLst/>
          </a:prstGeom>
          <a:solidFill>
            <a:srgbClr val="F2F2F2"/>
          </a:solidFill>
          <a:ln>
            <a:noFill/>
          </a:ln>
        </p:spPr>
        <p:txBody>
          <a:bodyPr spcFirstLastPara="1" wrap="square" lIns="91425" tIns="45700" rIns="91425" bIns="45700" anchor="ctr" anchorCtr="1">
            <a:normAutofit/>
          </a:bodyPr>
          <a:lstStyle>
            <a:lvl1pPr marR="0" lvl="0" algn="l" rtl="0">
              <a:lnSpc>
                <a:spcPct val="90000"/>
              </a:lnSpc>
              <a:spcBef>
                <a:spcPts val="750"/>
              </a:spcBef>
              <a:spcAft>
                <a:spcPts val="0"/>
              </a:spcAft>
              <a:buClr>
                <a:srgbClr val="A095D0"/>
              </a:buClr>
              <a:buSzPts val="1800"/>
              <a:buFont typeface="Arial"/>
              <a:buNone/>
              <a:defRPr sz="1800" b="0" i="0" u="none" strike="noStrike" cap="none">
                <a:solidFill>
                  <a:srgbClr val="A095D0"/>
                </a:solidFill>
                <a:latin typeface="Verdana"/>
                <a:ea typeface="Verdana"/>
                <a:cs typeface="Verdana"/>
                <a:sym typeface="Verdana"/>
              </a:defRPr>
            </a:lvl1pPr>
            <a:lvl2pPr marR="0" lvl="1" algn="l" rtl="0">
              <a:lnSpc>
                <a:spcPct val="90000"/>
              </a:lnSpc>
              <a:spcBef>
                <a:spcPts val="375"/>
              </a:spcBef>
              <a:spcAft>
                <a:spcPts val="0"/>
              </a:spcAft>
              <a:buClr>
                <a:srgbClr val="38317D"/>
              </a:buClr>
              <a:buSzPts val="1320"/>
              <a:buFont typeface="Arial"/>
              <a:buChar char="•"/>
              <a:defRPr sz="1200" b="0" i="0" u="none" strike="noStrike" cap="none">
                <a:solidFill>
                  <a:schemeClr val="dk1"/>
                </a:solidFill>
                <a:latin typeface="Verdana"/>
                <a:ea typeface="Verdana"/>
                <a:cs typeface="Verdana"/>
                <a:sym typeface="Verdana"/>
              </a:defRPr>
            </a:lvl2pPr>
            <a:lvl3pPr marR="0" lvl="2"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4pPr>
            <a:lvl5pPr marR="0" lvl="4"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37962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8317D"/>
              </a:buClr>
              <a:buSzPts val="2200"/>
              <a:buFont typeface="Verdana"/>
              <a:buNone/>
              <a:defRPr sz="2200" b="1" i="0" u="none" strike="noStrike" cap="none">
                <a:solidFill>
                  <a:srgbClr val="38317D"/>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750"/>
              </a:spcBef>
              <a:spcAft>
                <a:spcPts val="0"/>
              </a:spcAft>
              <a:buClr>
                <a:srgbClr val="7E74A1"/>
              </a:buClr>
              <a:buSzPts val="1800"/>
              <a:buFont typeface="Arial"/>
              <a:buNone/>
              <a:defRPr sz="1800" b="0" i="0" u="none" strike="noStrike" cap="none">
                <a:solidFill>
                  <a:srgbClr val="7E74A1"/>
                </a:solidFill>
                <a:latin typeface="Verdana"/>
                <a:ea typeface="Verdana"/>
                <a:cs typeface="Verdana"/>
                <a:sym typeface="Verdana"/>
              </a:defRPr>
            </a:lvl1pPr>
            <a:lvl2pPr marL="914400" marR="0" lvl="1" indent="-312419" algn="l" rtl="0">
              <a:lnSpc>
                <a:spcPct val="90000"/>
              </a:lnSpc>
              <a:spcBef>
                <a:spcPts val="375"/>
              </a:spcBef>
              <a:spcAft>
                <a:spcPts val="0"/>
              </a:spcAft>
              <a:buClr>
                <a:srgbClr val="38317D"/>
              </a:buClr>
              <a:buSzPts val="1320"/>
              <a:buFont typeface="Arial"/>
              <a:buChar char="•"/>
              <a:defRPr sz="1200" b="0" i="0" u="none" strike="noStrike" cap="none">
                <a:solidFill>
                  <a:schemeClr val="dk1"/>
                </a:solidFill>
                <a:latin typeface="Verdana"/>
                <a:ea typeface="Verdana"/>
                <a:cs typeface="Verdana"/>
                <a:sym typeface="Verdana"/>
              </a:defRPr>
            </a:lvl2pPr>
            <a:lvl3pPr marL="1371600" marR="0" lvl="2"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9" r:id="rId7"/>
    <p:sldLayoutId id="2147483660"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08">
          <p15:clr>
            <a:srgbClr val="F26B43"/>
          </p15:clr>
        </p15:guide>
        <p15:guide id="2" orient="horz" pos="210">
          <p15:clr>
            <a:srgbClr val="F26B43"/>
          </p15:clr>
        </p15:guide>
        <p15:guide id="3"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1"/>
          <p:cNvSpPr>
            <a:spLocks noGrp="1"/>
          </p:cNvSpPr>
          <p:nvPr>
            <p:ph type="pic" idx="2"/>
          </p:nvPr>
        </p:nvSpPr>
        <p:spPr>
          <a:xfrm>
            <a:off x="0" y="0"/>
            <a:ext cx="9144000" cy="5743173"/>
          </a:xfrm>
          <a:prstGeom prst="rect">
            <a:avLst/>
          </a:prstGeom>
          <a:blipFill rotWithShape="1">
            <a:blip r:embed="rId3">
              <a:alphaModFix/>
            </a:blip>
            <a:stretch>
              <a:fillRect/>
            </a:stretch>
          </a:blipFill>
          <a:ln>
            <a:noFill/>
          </a:ln>
        </p:spPr>
        <p:txBody>
          <a:bodyPr spcFirstLastPara="1" wrap="square" lIns="91425" tIns="45700" rIns="91425" bIns="45700" anchor="ctr" anchorCtr="1">
            <a:noAutofit/>
          </a:bodyPr>
          <a:lstStyle/>
          <a:p>
            <a:pPr marL="0" lvl="0" indent="0" algn="l" rtl="0">
              <a:spcBef>
                <a:spcPts val="750"/>
              </a:spcBef>
              <a:spcAft>
                <a:spcPts val="0"/>
              </a:spcAft>
              <a:buNone/>
            </a:pPr>
            <a:endParaRPr dirty="0">
              <a:solidFill>
                <a:schemeClr val="tx1"/>
              </a:solidFill>
            </a:endParaRPr>
          </a:p>
        </p:txBody>
      </p:sp>
      <p:sp>
        <p:nvSpPr>
          <p:cNvPr id="561" name="Google Shape;561;p1"/>
          <p:cNvSpPr txBox="1">
            <a:spLocks noGrp="1"/>
          </p:cNvSpPr>
          <p:nvPr>
            <p:ph type="ctrTitle"/>
          </p:nvPr>
        </p:nvSpPr>
        <p:spPr>
          <a:xfrm>
            <a:off x="138070" y="651753"/>
            <a:ext cx="6115664" cy="5956466"/>
          </a:xfrm>
          <a:prstGeom prst="rect">
            <a:avLst/>
          </a:prstGeom>
          <a:noFill/>
          <a:ln>
            <a:noFill/>
          </a:ln>
        </p:spPr>
        <p:txBody>
          <a:bodyPr spcFirstLastPara="1" wrap="square" lIns="91425" tIns="45700" rIns="91425" bIns="45700" anchor="b" anchorCtr="0">
            <a:normAutofit fontScale="90000"/>
          </a:bodyPr>
          <a:lstStyle/>
          <a:p>
            <a:pPr>
              <a:buSzPts val="2340"/>
            </a:pP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3600" dirty="0"/>
              <a:t>COVID-19 – </a:t>
            </a:r>
            <a:br>
              <a:rPr lang="da-DK" sz="3600" dirty="0"/>
            </a:br>
            <a:r>
              <a:rPr lang="da-DK" sz="3600" dirty="0"/>
              <a:t>set gennem </a:t>
            </a:r>
            <a:br>
              <a:rPr lang="da-DK" sz="3600" dirty="0"/>
            </a:br>
            <a:r>
              <a:rPr lang="da-DK" sz="3600" dirty="0"/>
              <a:t>farmaceut-</a:t>
            </a:r>
            <a:br>
              <a:rPr lang="da-DK" sz="3600" dirty="0"/>
            </a:br>
            <a:r>
              <a:rPr lang="da-DK" sz="3600" dirty="0"/>
              <a:t>studerendes</a:t>
            </a:r>
            <a:br>
              <a:rPr lang="da-DK" sz="3600" dirty="0"/>
            </a:br>
            <a:r>
              <a:rPr lang="da-DK" sz="3600" dirty="0"/>
              <a:t>øjne i 2020</a:t>
            </a:r>
            <a:br>
              <a:rPr lang="da-DK" sz="3600" dirty="0"/>
            </a:br>
            <a:r>
              <a:rPr lang="da-DK" sz="3600" dirty="0"/>
              <a:t/>
            </a:r>
            <a:br>
              <a:rPr lang="da-DK" sz="3600" dirty="0"/>
            </a:br>
            <a:r>
              <a:rPr lang="da-DK" sz="3600" dirty="0"/>
              <a:t/>
            </a:r>
            <a:br>
              <a:rPr lang="da-DK" sz="3600" dirty="0"/>
            </a:br>
            <a:r>
              <a:rPr lang="da-DK" sz="3600" dirty="0"/>
              <a:t/>
            </a:r>
            <a:br>
              <a:rPr lang="da-DK" sz="3600" dirty="0"/>
            </a:br>
            <a:r>
              <a:rPr lang="da-DK" sz="2000" dirty="0"/>
              <a:t/>
            </a:r>
            <a:br>
              <a:rPr lang="da-DK" sz="2000" dirty="0"/>
            </a:br>
            <a:r>
              <a:rPr lang="da-DK" sz="2000" dirty="0"/>
              <a:t>KU-vejlederdage</a:t>
            </a:r>
            <a:br>
              <a:rPr lang="da-DK" sz="2000" dirty="0"/>
            </a:br>
            <a:r>
              <a:rPr lang="da-DK" sz="2000" dirty="0"/>
              <a:t>november 2020</a:t>
            </a:r>
            <a:r>
              <a:rPr lang="da-DK" sz="3600" dirty="0"/>
              <a:t/>
            </a:r>
            <a:br>
              <a:rPr lang="da-DK" sz="3600" dirty="0"/>
            </a:br>
            <a:r>
              <a:rPr lang="da-DK" sz="3600" dirty="0"/>
              <a:t> </a:t>
            </a:r>
            <a:r>
              <a:rPr lang="da-DK" sz="2340" dirty="0"/>
              <a:t/>
            </a:r>
            <a:br>
              <a:rPr lang="da-DK" sz="2340" dirty="0"/>
            </a:br>
            <a:r>
              <a:rPr lang="da-DK" sz="1800" dirty="0"/>
              <a:t/>
            </a:r>
            <a:br>
              <a:rPr lang="da-DK" sz="1800" dirty="0"/>
            </a:br>
            <a:r>
              <a:rPr lang="da-DK" sz="1800" b="0" dirty="0">
                <a:solidFill>
                  <a:schemeClr val="tx1"/>
                </a:solidFill>
              </a:rPr>
              <a:t>Af </a:t>
            </a:r>
            <a:r>
              <a:rPr lang="nn-NO" sz="1800" b="0" dirty="0">
                <a:solidFill>
                  <a:schemeClr val="tx1"/>
                </a:solidFill>
              </a:rPr>
              <a:t>Lotte Stig Nørgaard </a:t>
            </a:r>
            <a:br>
              <a:rPr lang="nn-NO" sz="1800" b="0" dirty="0">
                <a:solidFill>
                  <a:schemeClr val="tx1"/>
                </a:solidFill>
              </a:rPr>
            </a:br>
            <a:r>
              <a:rPr lang="nn-NO" sz="1800" b="0" dirty="0">
                <a:solidFill>
                  <a:schemeClr val="tx1"/>
                </a:solidFill>
              </a:rPr>
              <a:t>og Sonja Paltoft </a:t>
            </a:r>
            <a:r>
              <a:rPr lang="nn-NO" sz="1800" dirty="0">
                <a:solidFill>
                  <a:schemeClr val="tx1"/>
                </a:solidFill>
              </a:rPr>
              <a:t/>
            </a:r>
            <a:br>
              <a:rPr lang="nn-NO" sz="1800" dirty="0">
                <a:solidFill>
                  <a:schemeClr val="tx1"/>
                </a:solidFill>
              </a:rPr>
            </a:br>
            <a:endParaRPr sz="1800" dirty="0"/>
          </a:p>
        </p:txBody>
      </p:sp>
      <p:sp>
        <p:nvSpPr>
          <p:cNvPr id="562" name="Google Shape;562;p1"/>
          <p:cNvSpPr txBox="1">
            <a:spLocks noGrp="1"/>
          </p:cNvSpPr>
          <p:nvPr>
            <p:ph type="body" idx="1"/>
          </p:nvPr>
        </p:nvSpPr>
        <p:spPr>
          <a:xfrm>
            <a:off x="5692875" y="6056672"/>
            <a:ext cx="2466213" cy="747152"/>
          </a:xfrm>
          <a:prstGeom prst="rect">
            <a:avLst/>
          </a:prstGeom>
          <a:noFill/>
          <a:ln>
            <a:noFill/>
          </a:ln>
        </p:spPr>
        <p:txBody>
          <a:bodyPr spcFirstLastPara="1" wrap="square" lIns="91425" tIns="45700" rIns="91425" bIns="45700" anchor="t" anchorCtr="0">
            <a:normAutofit/>
          </a:bodyPr>
          <a:lstStyle/>
          <a:p>
            <a:pPr marL="0" lvl="0" indent="0" algn="r" rtl="0">
              <a:lnSpc>
                <a:spcPct val="45000"/>
              </a:lnSpc>
              <a:spcBef>
                <a:spcPts val="0"/>
              </a:spcBef>
              <a:spcAft>
                <a:spcPts val="0"/>
              </a:spcAft>
              <a:buClr>
                <a:srgbClr val="595959"/>
              </a:buClr>
              <a:buSzPts val="800"/>
              <a:buNone/>
            </a:pPr>
            <a:r>
              <a:rPr lang="da-DK" dirty="0"/>
              <a:t>UNIVERSITY OF COPENHAGEN</a:t>
            </a:r>
          </a:p>
          <a:p>
            <a:pPr marL="0" lvl="0" indent="0" algn="r" rtl="0">
              <a:lnSpc>
                <a:spcPct val="45000"/>
              </a:lnSpc>
              <a:spcBef>
                <a:spcPts val="0"/>
              </a:spcBef>
              <a:spcAft>
                <a:spcPts val="0"/>
              </a:spcAft>
              <a:buClr>
                <a:srgbClr val="595959"/>
              </a:buClr>
              <a:buSzPts val="800"/>
              <a:buNone/>
            </a:pPr>
            <a:endParaRPr lang="da-DK" dirty="0"/>
          </a:p>
          <a:p>
            <a:pPr marL="0" lvl="0" indent="0" algn="r" rtl="0">
              <a:lnSpc>
                <a:spcPct val="45000"/>
              </a:lnSpc>
              <a:spcBef>
                <a:spcPts val="0"/>
              </a:spcBef>
              <a:spcAft>
                <a:spcPts val="0"/>
              </a:spcAft>
              <a:buClr>
                <a:srgbClr val="595959"/>
              </a:buClr>
              <a:buSzPts val="800"/>
              <a:buNone/>
            </a:pPr>
            <a:r>
              <a:rPr lang="da-DK" dirty="0"/>
              <a:t>FACULTY OF HEALTH AND </a:t>
            </a:r>
          </a:p>
          <a:p>
            <a:pPr marL="0" lvl="0" indent="0" algn="r" rtl="0">
              <a:lnSpc>
                <a:spcPct val="45000"/>
              </a:lnSpc>
              <a:spcBef>
                <a:spcPts val="0"/>
              </a:spcBef>
              <a:spcAft>
                <a:spcPts val="0"/>
              </a:spcAft>
              <a:buClr>
                <a:srgbClr val="595959"/>
              </a:buClr>
              <a:buSzPts val="800"/>
              <a:buNone/>
            </a:pPr>
            <a:endParaRPr lang="da-DK" dirty="0"/>
          </a:p>
          <a:p>
            <a:pPr marL="0" lvl="0" indent="0" algn="r" rtl="0">
              <a:lnSpc>
                <a:spcPct val="45000"/>
              </a:lnSpc>
              <a:spcBef>
                <a:spcPts val="0"/>
              </a:spcBef>
              <a:spcAft>
                <a:spcPts val="0"/>
              </a:spcAft>
              <a:buClr>
                <a:srgbClr val="595959"/>
              </a:buClr>
              <a:buSzPts val="800"/>
              <a:buNone/>
            </a:pPr>
            <a:endParaRPr lang="da-DK" dirty="0"/>
          </a:p>
          <a:p>
            <a:pPr marL="0" lvl="0" indent="0" algn="r" rtl="0">
              <a:lnSpc>
                <a:spcPct val="45000"/>
              </a:lnSpc>
              <a:spcBef>
                <a:spcPts val="0"/>
              </a:spcBef>
              <a:spcAft>
                <a:spcPts val="0"/>
              </a:spcAft>
              <a:buClr>
                <a:srgbClr val="595959"/>
              </a:buClr>
              <a:buSzPts val="800"/>
              <a:buNone/>
            </a:pPr>
            <a:r>
              <a:rPr lang="da-DK" dirty="0"/>
              <a:t>MEDICAL SCIENCES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5"/>
          <p:cNvSpPr txBox="1">
            <a:spLocks noGrp="1"/>
          </p:cNvSpPr>
          <p:nvPr>
            <p:ph type="ctrTitle"/>
          </p:nvPr>
        </p:nvSpPr>
        <p:spPr>
          <a:xfrm>
            <a:off x="179176" y="383715"/>
            <a:ext cx="8556450" cy="491355"/>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lt1"/>
              </a:buClr>
              <a:buSzPts val="2200"/>
              <a:buFont typeface="Verdana"/>
              <a:buNone/>
            </a:pPr>
            <a:r>
              <a:rPr lang="da-DK" dirty="0"/>
              <a:t>Stejl læringskurve – på godt og ondt</a:t>
            </a:r>
            <a:endParaRPr dirty="0"/>
          </a:p>
        </p:txBody>
      </p:sp>
      <p:sp>
        <p:nvSpPr>
          <p:cNvPr id="692" name="Google Shape;692;p15"/>
          <p:cNvSpPr txBox="1">
            <a:spLocks noGrp="1"/>
          </p:cNvSpPr>
          <p:nvPr>
            <p:ph type="subTitle" idx="1"/>
          </p:nvPr>
        </p:nvSpPr>
        <p:spPr>
          <a:xfrm>
            <a:off x="993057" y="1082503"/>
            <a:ext cx="7742569" cy="48178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000"/>
              <a:buNone/>
            </a:pPr>
            <a:endParaRPr dirty="0"/>
          </a:p>
        </p:txBody>
      </p:sp>
      <p:sp>
        <p:nvSpPr>
          <p:cNvPr id="693" name="Google Shape;693;p15"/>
          <p:cNvSpPr txBox="1">
            <a:spLocks noGrp="1"/>
          </p:cNvSpPr>
          <p:nvPr>
            <p:ph type="body" idx="2"/>
          </p:nvPr>
        </p:nvSpPr>
        <p:spPr>
          <a:xfrm>
            <a:off x="0" y="875071"/>
            <a:ext cx="8947355" cy="6838593"/>
          </a:xfrm>
          <a:prstGeom prst="rect">
            <a:avLst/>
          </a:prstGeom>
          <a:noFill/>
          <a:ln>
            <a:noFill/>
          </a:ln>
        </p:spPr>
        <p:txBody>
          <a:bodyPr spcFirstLastPara="1" wrap="square" lIns="91425" tIns="45700" rIns="91425" bIns="45700" anchor="t" anchorCtr="0">
            <a:normAutofit/>
          </a:bodyPr>
          <a:lstStyle/>
          <a:p>
            <a:pPr marL="137160" indent="0">
              <a:buNone/>
            </a:pPr>
            <a:r>
              <a:rPr lang="da-DK" dirty="0">
                <a:solidFill>
                  <a:schemeClr val="bg1"/>
                </a:solidFill>
              </a:rPr>
              <a:t>Altid meget at lære for studerende på studieopholdet, men i år : ekstra stejl </a:t>
            </a:r>
            <a:r>
              <a:rPr lang="da-DK" dirty="0">
                <a:solidFill>
                  <a:srgbClr val="FF0000"/>
                </a:solidFill>
              </a:rPr>
              <a:t>læringskurve. </a:t>
            </a:r>
            <a:r>
              <a:rPr lang="da-DK" i="1" dirty="0">
                <a:solidFill>
                  <a:schemeClr val="bg1"/>
                </a:solidFill>
              </a:rPr>
              <a:t>"...vi har som studerende været vidne til en </a:t>
            </a:r>
            <a:r>
              <a:rPr lang="da-DK" i="1" dirty="0">
                <a:solidFill>
                  <a:srgbClr val="FF0000"/>
                </a:solidFill>
              </a:rPr>
              <a:t>omstillingsparathed, </a:t>
            </a:r>
            <a:r>
              <a:rPr lang="da-DK" i="1" dirty="0">
                <a:solidFill>
                  <a:schemeClr val="bg1"/>
                </a:solidFill>
              </a:rPr>
              <a:t>jeg ikke troede var mulig i denne branche".</a:t>
            </a:r>
            <a:r>
              <a:rPr lang="da-DK" dirty="0">
                <a:solidFill>
                  <a:schemeClr val="bg1"/>
                </a:solidFill>
              </a:rPr>
              <a:t> </a:t>
            </a:r>
          </a:p>
          <a:p>
            <a:pPr marL="137160" indent="0">
              <a:buNone/>
            </a:pPr>
            <a:r>
              <a:rPr lang="da-DK" i="1" dirty="0">
                <a:solidFill>
                  <a:schemeClr val="bg1"/>
                </a:solidFill>
              </a:rPr>
              <a:t>	"Det (red: COVID-19) gav nye måder at begå sig på, nye måder at tale til hinanden med 	afstand og 	nye måder at gå på apoteket på"</a:t>
            </a:r>
            <a:r>
              <a:rPr lang="da-DK" dirty="0">
                <a:solidFill>
                  <a:schemeClr val="bg1"/>
                </a:solidFill>
              </a:rPr>
              <a:t>.</a:t>
            </a:r>
          </a:p>
          <a:p>
            <a:pPr marL="137160" indent="0">
              <a:buNone/>
            </a:pPr>
            <a:r>
              <a:rPr lang="da-DK" dirty="0">
                <a:solidFill>
                  <a:schemeClr val="bg1"/>
                </a:solidFill>
              </a:rPr>
              <a:t>1) På den ene side oplevede de studerende, at COVID-19-tiden var en </a:t>
            </a:r>
            <a:r>
              <a:rPr lang="da-DK" dirty="0">
                <a:solidFill>
                  <a:srgbClr val="FF0000"/>
                </a:solidFill>
              </a:rPr>
              <a:t>svær tid at lære i, være i og agere i. </a:t>
            </a:r>
          </a:p>
          <a:p>
            <a:pPr marL="137160" indent="0">
              <a:buNone/>
            </a:pPr>
            <a:r>
              <a:rPr lang="da-DK" i="1" dirty="0">
                <a:solidFill>
                  <a:schemeClr val="bg1"/>
                </a:solidFill>
              </a:rPr>
              <a:t>	"Ekspeditionerne blev foretaget af farmaceuter og </a:t>
            </a:r>
            <a:r>
              <a:rPr lang="da-DK" i="1" dirty="0" err="1">
                <a:solidFill>
                  <a:schemeClr val="bg1"/>
                </a:solidFill>
              </a:rPr>
              <a:t>farmakonomer</a:t>
            </a:r>
            <a:r>
              <a:rPr lang="da-DK" i="1" dirty="0">
                <a:solidFill>
                  <a:schemeClr val="bg1"/>
                </a:solidFill>
              </a:rPr>
              <a:t> for en hurtigere ekspedition. 	Eleverne passede telefoner og hjalp med diverse ting. Jeg kom hurtig til at føle mig lidt til overs 	og til besvær, da jeg ikke havde overblik over, hvad der var behov for hjælp til." </a:t>
            </a:r>
          </a:p>
          <a:p>
            <a:pPr marL="137160" indent="0">
              <a:buNone/>
            </a:pPr>
            <a:r>
              <a:rPr lang="da-DK" dirty="0">
                <a:solidFill>
                  <a:srgbClr val="FF0000"/>
                </a:solidFill>
              </a:rPr>
              <a:t>Forringede læring(-</a:t>
            </a:r>
            <a:r>
              <a:rPr lang="da-DK" dirty="0" err="1">
                <a:solidFill>
                  <a:srgbClr val="FF0000"/>
                </a:solidFill>
              </a:rPr>
              <a:t>smuligheder</a:t>
            </a:r>
            <a:r>
              <a:rPr lang="da-DK" dirty="0">
                <a:solidFill>
                  <a:srgbClr val="FF0000"/>
                </a:solidFill>
              </a:rPr>
              <a:t>) </a:t>
            </a:r>
            <a:r>
              <a:rPr lang="da-DK" dirty="0">
                <a:solidFill>
                  <a:schemeClr val="bg1"/>
                </a:solidFill>
              </a:rPr>
              <a:t>om  mærkevarer, medicingennemgange, apoteksydelser og tværfagligt samarbejde, specielt i starten. Kreativiteten dog stor på apotekerne (læring via on-linesessioner, papirbaserede medicingennemgange, brug af materiale fra Pharmakon, webinarer, rollespil mv.). </a:t>
            </a:r>
            <a:endParaRPr lang="en-US" dirty="0">
              <a:solidFill>
                <a:schemeClr val="bg1"/>
              </a:solidFill>
            </a:endParaRPr>
          </a:p>
          <a:p>
            <a:pPr marL="137160" indent="0">
              <a:buNone/>
            </a:pPr>
            <a:r>
              <a:rPr lang="da-DK" dirty="0">
                <a:solidFill>
                  <a:schemeClr val="bg1"/>
                </a:solidFill>
              </a:rPr>
              <a:t>2) På den anden side gav pandemien også mulighed for</a:t>
            </a:r>
            <a:r>
              <a:rPr lang="da-DK" dirty="0"/>
              <a:t> </a:t>
            </a:r>
            <a:r>
              <a:rPr lang="da-DK" i="1" dirty="0">
                <a:solidFill>
                  <a:srgbClr val="FF0000"/>
                </a:solidFill>
              </a:rPr>
              <a:t>”turbotræning ift. omstillingsparathed</a:t>
            </a:r>
            <a:r>
              <a:rPr lang="da-DK" dirty="0">
                <a:solidFill>
                  <a:srgbClr val="FF0000"/>
                </a:solidFill>
              </a:rPr>
              <a:t>”. </a:t>
            </a:r>
            <a:r>
              <a:rPr lang="da-DK" dirty="0">
                <a:solidFill>
                  <a:schemeClr val="bg1"/>
                </a:solidFill>
              </a:rPr>
              <a:t>Studerende blev trænet i at omstille sig hurtigt, i at håndtere og kommunikere under kriser, og i generelt at være i skranken.</a:t>
            </a:r>
          </a:p>
          <a:p>
            <a:pPr marL="137160" indent="0">
              <a:buNone/>
            </a:pPr>
            <a:r>
              <a:rPr lang="da-DK" dirty="0">
                <a:solidFill>
                  <a:schemeClr val="bg1"/>
                </a:solidFill>
              </a:rPr>
              <a:t> 	</a:t>
            </a:r>
            <a:r>
              <a:rPr lang="da-DK" i="1" dirty="0">
                <a:solidFill>
                  <a:schemeClr val="bg1"/>
                </a:solidFill>
              </a:rPr>
              <a:t>"Jeg lærte at acceptere, at man ikke altid kan formulere sig på en måde, så ingen kunder bliver 	stødt - og at dette ikke skal afskrække mig for at udøve myndighederne krav." </a:t>
            </a:r>
            <a:endParaRPr lang="da-DK" dirty="0">
              <a:solidFill>
                <a:schemeClr val="bg1"/>
              </a:solidFill>
            </a:endParaRPr>
          </a:p>
          <a:p>
            <a:pPr marL="137160" indent="0">
              <a:buNone/>
            </a:pPr>
            <a:r>
              <a:rPr lang="da-DK" i="1" dirty="0">
                <a:solidFill>
                  <a:schemeClr val="bg1"/>
                </a:solidFill>
              </a:rPr>
              <a:t>	"COVID-19 situationen har i den grad ændret kunders adfærd, men på den anden side, har det 	gjort mig til en </a:t>
            </a:r>
            <a:r>
              <a:rPr lang="da-DK" i="1" dirty="0">
                <a:solidFill>
                  <a:srgbClr val="FF0000"/>
                </a:solidFill>
              </a:rPr>
              <a:t>bedre rustet farmaceut. </a:t>
            </a:r>
            <a:r>
              <a:rPr lang="da-DK" i="1" dirty="0">
                <a:solidFill>
                  <a:schemeClr val="bg1"/>
                </a:solidFill>
              </a:rPr>
              <a:t>Situationen har lært mig meget omkring kommunikation 	med kunder på et apotek, og ligeledes hvordan man i fremtiden kan tackle lignende kriser. Man 	lærer meget når man bliver udfordret.” </a:t>
            </a:r>
          </a:p>
          <a:p>
            <a:pPr marL="137160" indent="0">
              <a:buNone/>
            </a:pPr>
            <a:r>
              <a:rPr lang="da-DK" dirty="0">
                <a:solidFill>
                  <a:schemeClr val="bg1"/>
                </a:solidFill>
              </a:rPr>
              <a:t>Enkelte studerende beskriver også, hvordan det har været interessant at observere de forskellige faser personalet gennemgik under COVID-19-pandemien (benægtelse, modstand, udforskning og opbakning).</a:t>
            </a:r>
            <a:endParaRPr lang="en-US" dirty="0">
              <a:solidFill>
                <a:schemeClr val="bg1"/>
              </a:solidFill>
            </a:endParaRPr>
          </a:p>
          <a:p>
            <a:pPr marL="137160" indent="0">
              <a:buNone/>
            </a:pPr>
            <a:r>
              <a:rPr lang="da-DK" dirty="0">
                <a:solidFill>
                  <a:schemeClr val="bg1"/>
                </a:solidFill>
              </a:rPr>
              <a:t>Pandemien fik også de studerendes øjne op for </a:t>
            </a:r>
            <a:r>
              <a:rPr lang="da-DK" dirty="0">
                <a:solidFill>
                  <a:srgbClr val="FF0000"/>
                </a:solidFill>
              </a:rPr>
              <a:t>apotekets vigtige funktion i samfundet</a:t>
            </a:r>
            <a:r>
              <a:rPr lang="da-DK" dirty="0">
                <a:solidFill>
                  <a:schemeClr val="bg1"/>
                </a:solidFill>
              </a:rPr>
              <a:t>; en funktion, der ifølge flere studerende dog generelt ikke er blevet påskønnet nok af det omgivende samfund: </a:t>
            </a:r>
          </a:p>
          <a:p>
            <a:pPr marL="137160" indent="0">
              <a:buNone/>
            </a:pPr>
            <a:r>
              <a:rPr lang="da-DK" i="1" dirty="0">
                <a:solidFill>
                  <a:schemeClr val="bg1"/>
                </a:solidFill>
              </a:rPr>
              <a:t>	</a:t>
            </a:r>
            <a:r>
              <a:rPr lang="da-DK" i="1" dirty="0">
                <a:solidFill>
                  <a:srgbClr val="FF0000"/>
                </a:solidFill>
              </a:rPr>
              <a:t>”Jeg mener ikke, at apotekerne er blevet givet opmærksomhed (red: i medierne) i en grad, der 	stemmer overens med den indsats, som de har leveret”.</a:t>
            </a:r>
          </a:p>
          <a:p>
            <a:pPr marL="285750" lvl="0" indent="-148590" algn="l" rtl="0">
              <a:lnSpc>
                <a:spcPct val="90000"/>
              </a:lnSpc>
              <a:spcBef>
                <a:spcPts val="750"/>
              </a:spcBef>
              <a:spcAft>
                <a:spcPts val="0"/>
              </a:spcAft>
              <a:buClr>
                <a:srgbClr val="38317D"/>
              </a:buClr>
              <a:buSzPts val="2160"/>
              <a:buFont typeface="Arial"/>
              <a:buNone/>
            </a:pPr>
            <a:endParaRPr sz="1800" dirty="0">
              <a:solidFill>
                <a:schemeClr val="lt1"/>
              </a:solidFill>
            </a:endParaRPr>
          </a:p>
        </p:txBody>
      </p:sp>
      <p:sp>
        <p:nvSpPr>
          <p:cNvPr id="694" name="Google Shape;694;p15"/>
          <p:cNvSpPr txBox="1">
            <a:spLocks noGrp="1"/>
          </p:cNvSpPr>
          <p:nvPr>
            <p:ph type="body" idx="3"/>
          </p:nvPr>
        </p:nvSpPr>
        <p:spPr>
          <a:xfrm>
            <a:off x="4884738" y="6399561"/>
            <a:ext cx="3602037" cy="290513"/>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A095D0"/>
              </a:buClr>
              <a:buSzPts val="1000"/>
              <a:buNone/>
            </a:pPr>
            <a:endParaRPr dirty="0"/>
          </a:p>
        </p:txBody>
      </p:sp>
      <p:pic>
        <p:nvPicPr>
          <p:cNvPr id="2" name="Picture 1"/>
          <p:cNvPicPr>
            <a:picLocks noChangeAspect="1"/>
          </p:cNvPicPr>
          <p:nvPr/>
        </p:nvPicPr>
        <p:blipFill>
          <a:blip r:embed="rId3"/>
          <a:stretch>
            <a:fillRect/>
          </a:stretch>
        </p:blipFill>
        <p:spPr>
          <a:xfrm rot="1430887">
            <a:off x="7821101" y="238561"/>
            <a:ext cx="1159091" cy="78166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14"/>
          <p:cNvSpPr txBox="1">
            <a:spLocks noGrp="1"/>
          </p:cNvSpPr>
          <p:nvPr>
            <p:ph type="ctrTitle"/>
          </p:nvPr>
        </p:nvSpPr>
        <p:spPr>
          <a:xfrm>
            <a:off x="226141" y="506025"/>
            <a:ext cx="8652387" cy="463025"/>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lt1"/>
              </a:buClr>
              <a:buSzPts val="2200"/>
              <a:buFont typeface="Verdana"/>
              <a:buNone/>
            </a:pPr>
            <a:r>
              <a:rPr lang="da-DK" dirty="0"/>
              <a:t>Fasthold/udvikl/implementer dette fremover:</a:t>
            </a:r>
            <a:endParaRPr dirty="0"/>
          </a:p>
        </p:txBody>
      </p:sp>
      <p:sp>
        <p:nvSpPr>
          <p:cNvPr id="683" name="Google Shape;683;p14"/>
          <p:cNvSpPr txBox="1">
            <a:spLocks noGrp="1"/>
          </p:cNvSpPr>
          <p:nvPr>
            <p:ph type="subTitle" idx="1"/>
          </p:nvPr>
        </p:nvSpPr>
        <p:spPr>
          <a:xfrm>
            <a:off x="647700" y="1130711"/>
            <a:ext cx="8114560" cy="4227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000"/>
              <a:buNone/>
            </a:pPr>
            <a:endParaRPr dirty="0"/>
          </a:p>
        </p:txBody>
      </p:sp>
      <p:sp>
        <p:nvSpPr>
          <p:cNvPr id="684" name="Google Shape;684;p14"/>
          <p:cNvSpPr txBox="1">
            <a:spLocks noGrp="1"/>
          </p:cNvSpPr>
          <p:nvPr>
            <p:ph type="body" idx="2"/>
          </p:nvPr>
        </p:nvSpPr>
        <p:spPr>
          <a:xfrm>
            <a:off x="98323" y="1061884"/>
            <a:ext cx="8908025" cy="5628189"/>
          </a:xfrm>
          <a:prstGeom prst="rect">
            <a:avLst/>
          </a:prstGeom>
          <a:noFill/>
          <a:ln>
            <a:noFill/>
          </a:ln>
        </p:spPr>
        <p:txBody>
          <a:bodyPr spcFirstLastPara="1" wrap="square" lIns="91425" tIns="45700" rIns="91425" bIns="45700" anchor="t" anchorCtr="0">
            <a:normAutofit fontScale="85000" lnSpcReduction="20000"/>
          </a:bodyPr>
          <a:lstStyle/>
          <a:p>
            <a:pPr algn="ctr"/>
            <a:r>
              <a:rPr lang="da-DK" i="1" dirty="0">
                <a:solidFill>
                  <a:schemeClr val="bg1"/>
                </a:solidFill>
              </a:rPr>
              <a:t>”</a:t>
            </a:r>
            <a:r>
              <a:rPr lang="da-DK" sz="1400" i="1" dirty="0">
                <a:solidFill>
                  <a:schemeClr val="bg1"/>
                </a:solidFill>
              </a:rPr>
              <a:t>Hvis der er noget, som tiden under COVID-19 har bidraget med, er det, at tydeliggøre hvilke ting,        der ikke fungerer optimalt, og hvad der kan gøres smartere” </a:t>
            </a:r>
          </a:p>
          <a:p>
            <a:endParaRPr lang="da-DK" sz="1400" i="1" dirty="0">
              <a:solidFill>
                <a:schemeClr val="bg1"/>
              </a:solidFill>
            </a:endParaRPr>
          </a:p>
          <a:p>
            <a:pPr marL="137160" indent="0">
              <a:buNone/>
            </a:pPr>
            <a:r>
              <a:rPr lang="da-DK" sz="1700" dirty="0">
                <a:solidFill>
                  <a:srgbClr val="FF0000"/>
                </a:solidFill>
              </a:rPr>
              <a:t>De studerende har mange forslag til tiltag, der med fordel kan fastholdes, udvikles og/eller implementeres fremover:</a:t>
            </a:r>
            <a:endParaRPr lang="da-DK" sz="1700" dirty="0">
              <a:solidFill>
                <a:schemeClr val="bg1"/>
              </a:solidFill>
            </a:endParaRPr>
          </a:p>
          <a:p>
            <a:pPr marL="137160" indent="0">
              <a:buNone/>
            </a:pPr>
            <a:endParaRPr lang="da-DK" sz="1400" dirty="0">
              <a:solidFill>
                <a:schemeClr val="bg1"/>
              </a:solidFill>
            </a:endParaRPr>
          </a:p>
          <a:p>
            <a:pPr marL="137160" indent="0">
              <a:buNone/>
            </a:pPr>
            <a:r>
              <a:rPr lang="da-DK" sz="1400" dirty="0">
                <a:solidFill>
                  <a:schemeClr val="bg1"/>
                </a:solidFill>
              </a:rPr>
              <a:t>* Hold forsat fysisk afstand</a:t>
            </a:r>
          </a:p>
          <a:p>
            <a:pPr marL="137160" indent="0">
              <a:buNone/>
            </a:pPr>
            <a:r>
              <a:rPr lang="da-DK" sz="1400" dirty="0">
                <a:solidFill>
                  <a:schemeClr val="bg1"/>
                </a:solidFill>
              </a:rPr>
              <a:t>* Fortsat brug af håndsprit, visirer og/eller handsker</a:t>
            </a:r>
          </a:p>
          <a:p>
            <a:pPr marL="137160" indent="0">
              <a:buNone/>
            </a:pPr>
            <a:r>
              <a:rPr lang="da-DK" sz="1400" dirty="0">
                <a:solidFill>
                  <a:schemeClr val="bg1"/>
                </a:solidFill>
              </a:rPr>
              <a:t>* Kontaktløse apoteker </a:t>
            </a:r>
          </a:p>
          <a:p>
            <a:pPr marL="137160" indent="0">
              <a:buNone/>
            </a:pPr>
            <a:r>
              <a:rPr lang="da-DK" sz="1400" dirty="0">
                <a:solidFill>
                  <a:schemeClr val="bg1"/>
                </a:solidFill>
              </a:rPr>
              <a:t>* Drive-in-apoteker; </a:t>
            </a:r>
            <a:r>
              <a:rPr lang="da-DK" sz="1400" dirty="0" err="1">
                <a:solidFill>
                  <a:schemeClr val="bg1"/>
                </a:solidFill>
              </a:rPr>
              <a:t>To-Go</a:t>
            </a:r>
            <a:r>
              <a:rPr lang="da-DK" sz="1400" dirty="0">
                <a:solidFill>
                  <a:schemeClr val="bg1"/>
                </a:solidFill>
              </a:rPr>
              <a:t> sale</a:t>
            </a:r>
          </a:p>
          <a:p>
            <a:pPr marL="137160" indent="0">
              <a:buNone/>
            </a:pPr>
            <a:r>
              <a:rPr lang="da-DK" sz="1400" dirty="0">
                <a:solidFill>
                  <a:schemeClr val="bg1"/>
                </a:solidFill>
              </a:rPr>
              <a:t>* Selvscanning af sygesikringskort </a:t>
            </a:r>
          </a:p>
          <a:p>
            <a:pPr marL="137160" indent="0">
              <a:buNone/>
            </a:pPr>
            <a:r>
              <a:rPr lang="da-DK" sz="1400" dirty="0">
                <a:solidFill>
                  <a:schemeClr val="bg1"/>
                </a:solidFill>
              </a:rPr>
              <a:t>* Flere on-line-møder; optagelse og senere fremvisning af morgenmøder; mere information på  </a:t>
            </a:r>
          </a:p>
          <a:p>
            <a:pPr marL="137160" indent="0">
              <a:buNone/>
            </a:pPr>
            <a:r>
              <a:rPr lang="da-DK" sz="1400" dirty="0">
                <a:solidFill>
                  <a:schemeClr val="bg1"/>
                </a:solidFill>
              </a:rPr>
              <a:t>   intranet og apoteksinterne FB-side</a:t>
            </a:r>
          </a:p>
          <a:p>
            <a:pPr marL="137160" indent="0">
              <a:buNone/>
            </a:pPr>
            <a:r>
              <a:rPr lang="da-DK" sz="1400" dirty="0">
                <a:solidFill>
                  <a:schemeClr val="bg1"/>
                </a:solidFill>
              </a:rPr>
              <a:t>* Træning af kriseberedskab; udvikling af beredskabsplaner; DA bør have endnu større fokus på at udvikle</a:t>
            </a:r>
          </a:p>
          <a:p>
            <a:pPr marL="137160" indent="0">
              <a:buNone/>
            </a:pPr>
            <a:r>
              <a:rPr lang="da-DK" sz="1400" dirty="0">
                <a:solidFill>
                  <a:schemeClr val="bg1"/>
                </a:solidFill>
              </a:rPr>
              <a:t>   kriseinstrukser til personalet</a:t>
            </a:r>
          </a:p>
          <a:p>
            <a:pPr marL="137160" indent="0">
              <a:buNone/>
            </a:pPr>
            <a:r>
              <a:rPr lang="da-DK" sz="1400" dirty="0">
                <a:solidFill>
                  <a:schemeClr val="bg1"/>
                </a:solidFill>
              </a:rPr>
              <a:t>* Fokus på mere skriftlig kommunikation, non-verbal kommunikation, herunder tydelige mundbevægelser</a:t>
            </a:r>
          </a:p>
          <a:p>
            <a:pPr marL="137160" indent="0">
              <a:buNone/>
            </a:pPr>
            <a:r>
              <a:rPr lang="da-DK" sz="1400" dirty="0">
                <a:solidFill>
                  <a:schemeClr val="bg1"/>
                </a:solidFill>
              </a:rPr>
              <a:t>* Vaccinationer/antistoftests/klamydiatest mv.</a:t>
            </a:r>
          </a:p>
          <a:p>
            <a:pPr marL="137160" indent="0">
              <a:buNone/>
            </a:pPr>
            <a:r>
              <a:rPr lang="da-DK" sz="1400" dirty="0">
                <a:solidFill>
                  <a:schemeClr val="bg1"/>
                </a:solidFill>
              </a:rPr>
              <a:t>* Medicin- og compliancesamtaler i online/telefonisk format</a:t>
            </a:r>
          </a:p>
          <a:p>
            <a:pPr marL="137160" indent="0">
              <a:buNone/>
            </a:pPr>
            <a:r>
              <a:rPr lang="da-DK" sz="1400" dirty="0">
                <a:solidFill>
                  <a:schemeClr val="bg1"/>
                </a:solidFill>
              </a:rPr>
              <a:t>* Udvidelse af behandlerfarmaceutrollen</a:t>
            </a:r>
          </a:p>
          <a:p>
            <a:pPr marL="137160" indent="0">
              <a:buNone/>
            </a:pPr>
            <a:r>
              <a:rPr lang="da-DK" sz="1400" dirty="0">
                <a:solidFill>
                  <a:schemeClr val="bg1"/>
                </a:solidFill>
              </a:rPr>
              <a:t>* Udvikling af rådgivningsmodeller til forsendelseskunder og pårørende</a:t>
            </a:r>
            <a:endParaRPr lang="en-US" sz="1400" dirty="0">
              <a:solidFill>
                <a:schemeClr val="bg1"/>
              </a:solidFill>
            </a:endParaRPr>
          </a:p>
          <a:p>
            <a:pPr marL="137160" indent="0">
              <a:buNone/>
            </a:pPr>
            <a:endParaRPr lang="da-DK" sz="1400" dirty="0">
              <a:solidFill>
                <a:schemeClr val="bg1"/>
              </a:solidFill>
            </a:endParaRPr>
          </a:p>
          <a:p>
            <a:pPr marL="137160" indent="0" algn="r">
              <a:buNone/>
            </a:pPr>
            <a:r>
              <a:rPr lang="da-DK" sz="1400" dirty="0">
                <a:solidFill>
                  <a:schemeClr val="bg1"/>
                </a:solidFill>
              </a:rPr>
              <a:t> </a:t>
            </a:r>
            <a:r>
              <a:rPr lang="da-DK" sz="1400" i="1" dirty="0">
                <a:solidFill>
                  <a:schemeClr val="bg1"/>
                </a:solidFill>
              </a:rPr>
              <a:t>”Jeg har et personligt håb om, at apotekere landet over vil tage de observationer man har gjort sig,             og adressere dem ved at indføre konkrete ændringer, for derved at skabe de allerbedste forhold                   for at kunne bidrage med den bedst mulige sundhedsprofessionelle kvalitet</a:t>
            </a:r>
            <a:r>
              <a:rPr lang="da-DK" sz="1400" dirty="0">
                <a:solidFill>
                  <a:schemeClr val="bg1"/>
                </a:solidFill>
              </a:rPr>
              <a:t>.”</a:t>
            </a:r>
            <a:endParaRPr lang="en-US" sz="1400" dirty="0">
              <a:solidFill>
                <a:schemeClr val="bg1"/>
              </a:solidFill>
            </a:endParaRPr>
          </a:p>
          <a:p>
            <a:pPr marL="285750" lvl="0" indent="-285750" algn="l" rtl="0">
              <a:lnSpc>
                <a:spcPct val="90000"/>
              </a:lnSpc>
              <a:spcBef>
                <a:spcPts val="0"/>
              </a:spcBef>
              <a:spcAft>
                <a:spcPts val="0"/>
              </a:spcAft>
              <a:buClr>
                <a:srgbClr val="38317D"/>
              </a:buClr>
              <a:buSzPts val="1800"/>
              <a:buFont typeface="Arial"/>
              <a:buChar char="•"/>
            </a:pPr>
            <a:endParaRPr sz="1600" dirty="0"/>
          </a:p>
        </p:txBody>
      </p:sp>
      <p:sp>
        <p:nvSpPr>
          <p:cNvPr id="685" name="Google Shape;685;p14"/>
          <p:cNvSpPr txBox="1">
            <a:spLocks noGrp="1"/>
          </p:cNvSpPr>
          <p:nvPr>
            <p:ph type="body" idx="3"/>
          </p:nvPr>
        </p:nvSpPr>
        <p:spPr>
          <a:xfrm>
            <a:off x="4884738" y="6399561"/>
            <a:ext cx="3602037" cy="290513"/>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A095D0"/>
              </a:buClr>
              <a:buSzPts val="1000"/>
              <a:buNone/>
            </a:pPr>
            <a:endParaRPr/>
          </a:p>
        </p:txBody>
      </p:sp>
      <p:pic>
        <p:nvPicPr>
          <p:cNvPr id="2" name="Picture 1"/>
          <p:cNvPicPr>
            <a:picLocks noChangeAspect="1"/>
          </p:cNvPicPr>
          <p:nvPr/>
        </p:nvPicPr>
        <p:blipFill>
          <a:blip r:embed="rId3"/>
          <a:stretch>
            <a:fillRect/>
          </a:stretch>
        </p:blipFill>
        <p:spPr>
          <a:xfrm>
            <a:off x="6290501" y="2052590"/>
            <a:ext cx="1339492" cy="13394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6"/>
          <p:cNvSpPr txBox="1">
            <a:spLocks noGrp="1"/>
          </p:cNvSpPr>
          <p:nvPr>
            <p:ph type="ctrTitle"/>
          </p:nvPr>
        </p:nvSpPr>
        <p:spPr>
          <a:xfrm>
            <a:off x="285135" y="510370"/>
            <a:ext cx="8524569" cy="5694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200"/>
              <a:buFont typeface="Verdana"/>
              <a:buNone/>
            </a:pPr>
            <a:r>
              <a:rPr lang="da-DK" sz="2800" dirty="0"/>
              <a:t>KONKLUSION</a:t>
            </a:r>
            <a:r>
              <a:rPr lang="da-DK" dirty="0"/>
              <a:t> </a:t>
            </a:r>
            <a:endParaRPr dirty="0"/>
          </a:p>
        </p:txBody>
      </p:sp>
      <p:sp>
        <p:nvSpPr>
          <p:cNvPr id="702" name="Google Shape;702;p16"/>
          <p:cNvSpPr txBox="1">
            <a:spLocks noGrp="1"/>
          </p:cNvSpPr>
          <p:nvPr>
            <p:ph type="body" idx="2"/>
          </p:nvPr>
        </p:nvSpPr>
        <p:spPr>
          <a:xfrm>
            <a:off x="240890" y="1209368"/>
            <a:ext cx="8613058" cy="5190193"/>
          </a:xfrm>
          <a:prstGeom prst="rect">
            <a:avLst/>
          </a:prstGeom>
          <a:noFill/>
          <a:ln>
            <a:noFill/>
          </a:ln>
        </p:spPr>
        <p:txBody>
          <a:bodyPr spcFirstLastPara="1" wrap="square" lIns="91425" tIns="45700" rIns="91425" bIns="45700" anchor="t" anchorCtr="0">
            <a:normAutofit lnSpcReduction="10000"/>
          </a:bodyPr>
          <a:lstStyle/>
          <a:p>
            <a:pPr marL="285750" indent="-148590">
              <a:buSzPts val="2160"/>
              <a:buNone/>
            </a:pPr>
            <a:r>
              <a:rPr lang="da-DK" sz="1900" dirty="0">
                <a:solidFill>
                  <a:schemeClr val="bg1"/>
                </a:solidFill>
              </a:rPr>
              <a:t>	Studieopholdsstuderende har fået </a:t>
            </a:r>
            <a:r>
              <a:rPr lang="da-DK" sz="1900" dirty="0">
                <a:solidFill>
                  <a:srgbClr val="FF0000"/>
                </a:solidFill>
              </a:rPr>
              <a:t>virkelig MANGE og forskelligartede erfaringer </a:t>
            </a:r>
            <a:r>
              <a:rPr lang="da-DK" sz="1900" dirty="0">
                <a:solidFill>
                  <a:schemeClr val="bg1"/>
                </a:solidFill>
              </a:rPr>
              <a:t>om COVID-19 under deres studieophold. De skriver om ændret kundesammensætning og sortiment; har oplevet og skullet løse mange etiske dilemmaer, har skullet prioritere meget, har oplevet skrankerådgivning som ekstra udfordret, har oplevet en mere instruerende farmaceutrolle, beskrevet en stejl læringskurve (på godt og ondt), beskrevet ændret omsætning/økonomi/personalesituationer og ikke mindst har de studerende mange forslag til, hvad man bør fastholde eller udvikle på apotekerne fremover, af det oplevede.</a:t>
            </a:r>
            <a:endParaRPr lang="en-US" sz="1900" dirty="0">
              <a:solidFill>
                <a:schemeClr val="bg1"/>
              </a:solidFill>
            </a:endParaRPr>
          </a:p>
          <a:p>
            <a:pPr marL="0" lvl="0" indent="0" algn="l" rtl="0">
              <a:lnSpc>
                <a:spcPct val="90000"/>
              </a:lnSpc>
              <a:spcBef>
                <a:spcPts val="750"/>
              </a:spcBef>
              <a:spcAft>
                <a:spcPts val="0"/>
              </a:spcAft>
              <a:buSzPts val="1440"/>
              <a:buNone/>
            </a:pPr>
            <a:endParaRPr dirty="0"/>
          </a:p>
          <a:p>
            <a:pPr marL="285750" lvl="0" indent="-194310" algn="l" rtl="0">
              <a:lnSpc>
                <a:spcPct val="90000"/>
              </a:lnSpc>
              <a:spcBef>
                <a:spcPts val="750"/>
              </a:spcBef>
              <a:spcAft>
                <a:spcPts val="0"/>
              </a:spcAft>
              <a:buSzPts val="1440"/>
              <a:buNone/>
            </a:pPr>
            <a:endParaRPr dirty="0"/>
          </a:p>
          <a:p>
            <a:pPr marL="285750" lvl="0" indent="-194310" algn="l" rtl="0">
              <a:lnSpc>
                <a:spcPct val="90000"/>
              </a:lnSpc>
              <a:spcBef>
                <a:spcPts val="750"/>
              </a:spcBef>
              <a:spcAft>
                <a:spcPts val="0"/>
              </a:spcAft>
              <a:buSzPts val="1440"/>
              <a:buNone/>
            </a:pPr>
            <a:endParaRPr dirty="0"/>
          </a:p>
          <a:p>
            <a:pPr marL="285750" lvl="0" indent="-194310" algn="l" rtl="0">
              <a:lnSpc>
                <a:spcPct val="90000"/>
              </a:lnSpc>
              <a:spcBef>
                <a:spcPts val="750"/>
              </a:spcBef>
              <a:spcAft>
                <a:spcPts val="0"/>
              </a:spcAft>
              <a:buSzPts val="1440"/>
              <a:buNone/>
            </a:pPr>
            <a:endParaRPr dirty="0"/>
          </a:p>
          <a:p>
            <a:pPr marL="285750" lvl="0" indent="-194310" algn="l" rtl="0">
              <a:lnSpc>
                <a:spcPct val="90000"/>
              </a:lnSpc>
              <a:spcBef>
                <a:spcPts val="750"/>
              </a:spcBef>
              <a:spcAft>
                <a:spcPts val="0"/>
              </a:spcAft>
              <a:buSzPts val="1440"/>
              <a:buNone/>
            </a:pPr>
            <a:endParaRPr dirty="0"/>
          </a:p>
          <a:p>
            <a:pPr marL="285750" lvl="0" indent="-194310" algn="l" rtl="0">
              <a:lnSpc>
                <a:spcPct val="90000"/>
              </a:lnSpc>
              <a:spcBef>
                <a:spcPts val="750"/>
              </a:spcBef>
              <a:spcAft>
                <a:spcPts val="0"/>
              </a:spcAft>
              <a:buSzPts val="1440"/>
              <a:buNone/>
            </a:pPr>
            <a:endParaRPr lang="da-DK" dirty="0"/>
          </a:p>
          <a:p>
            <a:pPr marL="285750" lvl="0" indent="-194310" algn="l" rtl="0">
              <a:lnSpc>
                <a:spcPct val="90000"/>
              </a:lnSpc>
              <a:spcBef>
                <a:spcPts val="750"/>
              </a:spcBef>
              <a:spcAft>
                <a:spcPts val="0"/>
              </a:spcAft>
              <a:buSzPts val="1440"/>
              <a:buNone/>
            </a:pPr>
            <a:endParaRPr dirty="0"/>
          </a:p>
          <a:p>
            <a:pPr marL="285750" lvl="0" indent="-285750" algn="ctr">
              <a:buSzPts val="1800"/>
            </a:pPr>
            <a:r>
              <a:rPr lang="da-DK" sz="1600" i="1" dirty="0">
                <a:solidFill>
                  <a:schemeClr val="bg1"/>
                </a:solidFill>
              </a:rPr>
              <a:t>”Vi har, som så mange andre, asfalteret vejen mens vi kører på den…           Jeg har i denne situation lært at man nogle gange kommer hurtigere til mål ved at asfaltere vejen, mens man kører, end at vente på                              at vejen bliver asfalteret af andre”.</a:t>
            </a:r>
            <a:endParaRPr lang="en-US" sz="1600" dirty="0">
              <a:solidFill>
                <a:schemeClr val="bg1"/>
              </a:solidFill>
            </a:endParaRPr>
          </a:p>
          <a:p>
            <a:pPr marL="285750" lvl="0" indent="-285750">
              <a:buSzPts val="1800"/>
            </a:pPr>
            <a:endParaRPr sz="1600" dirty="0">
              <a:solidFill>
                <a:schemeClr val="bg1"/>
              </a:solidFill>
            </a:endParaRPr>
          </a:p>
          <a:p>
            <a:pPr marL="285750" lvl="0" indent="-171450" algn="l" rtl="0">
              <a:lnSpc>
                <a:spcPct val="90000"/>
              </a:lnSpc>
              <a:spcBef>
                <a:spcPts val="750"/>
              </a:spcBef>
              <a:spcAft>
                <a:spcPts val="0"/>
              </a:spcAft>
              <a:buSzPts val="1800"/>
              <a:buNone/>
            </a:pPr>
            <a:endParaRPr sz="1600" i="1" dirty="0">
              <a:solidFill>
                <a:schemeClr val="lt1"/>
              </a:solidFill>
            </a:endParaRPr>
          </a:p>
          <a:p>
            <a:pPr marL="285750" lvl="0" indent="-133350" algn="l" rtl="0">
              <a:lnSpc>
                <a:spcPct val="90000"/>
              </a:lnSpc>
              <a:spcBef>
                <a:spcPts val="750"/>
              </a:spcBef>
              <a:spcAft>
                <a:spcPts val="0"/>
              </a:spcAft>
              <a:buSzPts val="2400"/>
              <a:buNone/>
            </a:pPr>
            <a:endParaRPr sz="2000" i="1" dirty="0">
              <a:solidFill>
                <a:schemeClr val="lt1"/>
              </a:solidFill>
            </a:endParaRPr>
          </a:p>
          <a:p>
            <a:pPr marL="285750" lvl="0" indent="-133350" algn="l" rtl="0">
              <a:lnSpc>
                <a:spcPct val="90000"/>
              </a:lnSpc>
              <a:spcBef>
                <a:spcPts val="750"/>
              </a:spcBef>
              <a:spcAft>
                <a:spcPts val="0"/>
              </a:spcAft>
              <a:buSzPts val="2400"/>
              <a:buNone/>
            </a:pPr>
            <a:endParaRPr sz="2000" i="1" dirty="0">
              <a:solidFill>
                <a:schemeClr val="lt1"/>
              </a:solidFill>
            </a:endParaRPr>
          </a:p>
          <a:p>
            <a:pPr marL="285750" lvl="0" indent="-133350" algn="l" rtl="0">
              <a:lnSpc>
                <a:spcPct val="90000"/>
              </a:lnSpc>
              <a:spcBef>
                <a:spcPts val="750"/>
              </a:spcBef>
              <a:spcAft>
                <a:spcPts val="0"/>
              </a:spcAft>
              <a:buSzPts val="2400"/>
              <a:buNone/>
            </a:pPr>
            <a:endParaRPr sz="2000" i="1" dirty="0">
              <a:solidFill>
                <a:schemeClr val="lt1"/>
              </a:solidFill>
            </a:endParaRPr>
          </a:p>
          <a:p>
            <a:pPr marL="285750" lvl="0" indent="-133350" algn="l" rtl="0">
              <a:lnSpc>
                <a:spcPct val="90000"/>
              </a:lnSpc>
              <a:spcBef>
                <a:spcPts val="750"/>
              </a:spcBef>
              <a:spcAft>
                <a:spcPts val="0"/>
              </a:spcAft>
              <a:buSzPts val="2400"/>
              <a:buNone/>
            </a:pPr>
            <a:endParaRPr sz="2000" i="1" dirty="0">
              <a:solidFill>
                <a:schemeClr val="lt1"/>
              </a:solidFill>
            </a:endParaRPr>
          </a:p>
        </p:txBody>
      </p:sp>
      <p:sp>
        <p:nvSpPr>
          <p:cNvPr id="703" name="Google Shape;703;p16"/>
          <p:cNvSpPr txBox="1">
            <a:spLocks noGrp="1"/>
          </p:cNvSpPr>
          <p:nvPr>
            <p:ph type="body" idx="3"/>
          </p:nvPr>
        </p:nvSpPr>
        <p:spPr>
          <a:xfrm>
            <a:off x="4884738" y="6399561"/>
            <a:ext cx="3602037" cy="290513"/>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A095D0"/>
              </a:buClr>
              <a:buSzPts val="1000"/>
              <a:buNone/>
            </a:pPr>
            <a:endParaRPr/>
          </a:p>
        </p:txBody>
      </p:sp>
      <p:pic>
        <p:nvPicPr>
          <p:cNvPr id="704" name="Google Shape;704;p16" descr="Vejen til udkantskina"/>
          <p:cNvPicPr preferRelativeResize="0"/>
          <p:nvPr/>
        </p:nvPicPr>
        <p:blipFill rotWithShape="1">
          <a:blip r:embed="rId3">
            <a:alphaModFix/>
          </a:blip>
          <a:srcRect/>
          <a:stretch/>
        </p:blipFill>
        <p:spPr>
          <a:xfrm>
            <a:off x="3429994" y="3892013"/>
            <a:ext cx="2556386" cy="140109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
          <p:cNvSpPr txBox="1">
            <a:spLocks noGrp="1"/>
          </p:cNvSpPr>
          <p:nvPr>
            <p:ph type="ctrTitle"/>
          </p:nvPr>
        </p:nvSpPr>
        <p:spPr>
          <a:xfrm>
            <a:off x="647700" y="510369"/>
            <a:ext cx="6858000" cy="100647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8317D"/>
              </a:buClr>
              <a:buSzPts val="2200"/>
              <a:buFont typeface="Verdana"/>
              <a:buNone/>
            </a:pPr>
            <a:endParaRPr dirty="0"/>
          </a:p>
        </p:txBody>
      </p:sp>
      <p:sp>
        <p:nvSpPr>
          <p:cNvPr id="569" name="Google Shape;569;p2"/>
          <p:cNvSpPr txBox="1">
            <a:spLocks noGrp="1"/>
          </p:cNvSpPr>
          <p:nvPr>
            <p:ph type="subTitle" idx="1"/>
          </p:nvPr>
        </p:nvSpPr>
        <p:spPr>
          <a:xfrm>
            <a:off x="647700" y="2103110"/>
            <a:ext cx="6074114" cy="2199146"/>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750"/>
              </a:spcBef>
              <a:spcAft>
                <a:spcPts val="0"/>
              </a:spcAft>
              <a:buClr>
                <a:srgbClr val="A095D0"/>
              </a:buClr>
              <a:buSzPts val="1665"/>
              <a:buNone/>
            </a:pPr>
            <a:endParaRPr sz="1665" dirty="0">
              <a:solidFill>
                <a:schemeClr val="dk1"/>
              </a:solidFill>
            </a:endParaRPr>
          </a:p>
          <a:p>
            <a:pPr marL="0" lvl="0" indent="0" algn="l" rtl="0">
              <a:lnSpc>
                <a:spcPct val="70000"/>
              </a:lnSpc>
              <a:spcBef>
                <a:spcPts val="750"/>
              </a:spcBef>
              <a:spcAft>
                <a:spcPts val="0"/>
              </a:spcAft>
              <a:buClr>
                <a:schemeClr val="dk1"/>
              </a:buClr>
              <a:buSzPts val="1665"/>
              <a:buNone/>
            </a:pPr>
            <a:r>
              <a:rPr lang="da-DK" sz="1665" dirty="0" err="1">
                <a:solidFill>
                  <a:schemeClr val="dk1"/>
                </a:solidFill>
              </a:rPr>
              <a:t>Acknowledgement</a:t>
            </a:r>
            <a:r>
              <a:rPr lang="da-DK" sz="1665" dirty="0">
                <a:solidFill>
                  <a:schemeClr val="dk1"/>
                </a:solidFill>
              </a:rPr>
              <a:t> til de                                          42 farmaceutstuderende fra                        Københavns Universitet og                                 Sidsel Kristiansen, vejleder og kontaktgruppemedlem</a:t>
            </a:r>
            <a:endParaRPr dirty="0"/>
          </a:p>
          <a:p>
            <a:pPr marL="0" lvl="0" indent="0" algn="l" rtl="0">
              <a:lnSpc>
                <a:spcPct val="70000"/>
              </a:lnSpc>
              <a:spcBef>
                <a:spcPts val="750"/>
              </a:spcBef>
              <a:spcAft>
                <a:spcPts val="0"/>
              </a:spcAft>
              <a:buClr>
                <a:srgbClr val="A095D0"/>
              </a:buClr>
              <a:buSzPts val="1665"/>
              <a:buNone/>
            </a:pPr>
            <a:endParaRPr sz="1665" dirty="0"/>
          </a:p>
          <a:p>
            <a:pPr marL="0" lvl="0" indent="0" algn="l" rtl="0">
              <a:lnSpc>
                <a:spcPct val="70000"/>
              </a:lnSpc>
              <a:spcBef>
                <a:spcPts val="750"/>
              </a:spcBef>
              <a:spcAft>
                <a:spcPts val="0"/>
              </a:spcAft>
              <a:buClr>
                <a:srgbClr val="A095D0"/>
              </a:buClr>
              <a:buSzPts val="1665"/>
              <a:buNone/>
            </a:pPr>
            <a:endParaRPr sz="1665" dirty="0"/>
          </a:p>
          <a:p>
            <a:pPr marL="0" lvl="0" indent="0" algn="l" rtl="0">
              <a:lnSpc>
                <a:spcPct val="70000"/>
              </a:lnSpc>
              <a:spcBef>
                <a:spcPts val="750"/>
              </a:spcBef>
              <a:spcAft>
                <a:spcPts val="0"/>
              </a:spcAft>
              <a:buClr>
                <a:srgbClr val="A095D0"/>
              </a:buClr>
              <a:buSzPts val="1665"/>
              <a:buNone/>
            </a:pPr>
            <a:endParaRPr sz="1665" dirty="0"/>
          </a:p>
        </p:txBody>
      </p:sp>
      <p:sp>
        <p:nvSpPr>
          <p:cNvPr id="570" name="Google Shape;570;p2"/>
          <p:cNvSpPr txBox="1">
            <a:spLocks noGrp="1"/>
          </p:cNvSpPr>
          <p:nvPr>
            <p:ph type="body" idx="2"/>
          </p:nvPr>
        </p:nvSpPr>
        <p:spPr>
          <a:xfrm>
            <a:off x="4884738" y="6414719"/>
            <a:ext cx="3602037" cy="290513"/>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7F7F7F"/>
              </a:buClr>
              <a:buSzPts val="1000"/>
              <a:buNone/>
            </a:pPr>
            <a:endParaRPr/>
          </a:p>
        </p:txBody>
      </p:sp>
      <p:pic>
        <p:nvPicPr>
          <p:cNvPr id="571" name="Google Shape;571;p2" descr="Sonja Paltoft er ny bestyrer af Stevns Aptoek. Hun er ansat af Lægemiddelstyrelsen, der fører apoteket videre indtil, der er fundet en apoteker, som kan overtage bevillingen efter Mads Middelboe, der har opsagt sin bevilling. Foto: Erik Nielsen"/>
          <p:cNvPicPr preferRelativeResize="0">
            <a:picLocks noGrp="1"/>
          </p:cNvPicPr>
          <p:nvPr>
            <p:ph type="pic" idx="3"/>
          </p:nvPr>
        </p:nvPicPr>
        <p:blipFill rotWithShape="1">
          <a:blip r:embed="rId3">
            <a:alphaModFix/>
          </a:blip>
          <a:srcRect l="38170" t="30968" r="32461" b="30968"/>
          <a:stretch/>
        </p:blipFill>
        <p:spPr>
          <a:xfrm>
            <a:off x="6124120" y="3403397"/>
            <a:ext cx="1592249" cy="1803525"/>
          </a:xfrm>
          <a:prstGeom prst="rect">
            <a:avLst/>
          </a:prstGeom>
          <a:noFill/>
          <a:ln>
            <a:noFill/>
          </a:ln>
        </p:spPr>
      </p:pic>
      <p:pic>
        <p:nvPicPr>
          <p:cNvPr id="572" name="Google Shape;572;p2"/>
          <p:cNvPicPr preferRelativeResize="0"/>
          <p:nvPr/>
        </p:nvPicPr>
        <p:blipFill rotWithShape="1">
          <a:blip r:embed="rId4">
            <a:alphaModFix/>
          </a:blip>
          <a:srcRect/>
          <a:stretch/>
        </p:blipFill>
        <p:spPr>
          <a:xfrm>
            <a:off x="6124120" y="1013607"/>
            <a:ext cx="1592249" cy="1803525"/>
          </a:xfrm>
          <a:prstGeom prst="rect">
            <a:avLst/>
          </a:prstGeom>
          <a:noFill/>
          <a:ln>
            <a:noFill/>
          </a:ln>
        </p:spPr>
      </p:pic>
    </p:spTree>
    <p:extLst>
      <p:ext uri="{BB962C8B-B14F-4D97-AF65-F5344CB8AC3E}">
        <p14:creationId xmlns:p14="http://schemas.microsoft.com/office/powerpoint/2010/main" val="1481382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7"/>
          <p:cNvSpPr txBox="1">
            <a:spLocks noGrp="1"/>
          </p:cNvSpPr>
          <p:nvPr>
            <p:ph type="ctrTitle"/>
          </p:nvPr>
        </p:nvSpPr>
        <p:spPr>
          <a:xfrm>
            <a:off x="647700" y="571254"/>
            <a:ext cx="8176704" cy="63962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200"/>
              <a:buFont typeface="Verdana"/>
              <a:buNone/>
            </a:pPr>
            <a:r>
              <a:rPr lang="da-DK" sz="2800" dirty="0"/>
              <a:t>BAGGRUND   </a:t>
            </a:r>
            <a:endParaRPr sz="2800" dirty="0"/>
          </a:p>
        </p:txBody>
      </p:sp>
      <p:sp>
        <p:nvSpPr>
          <p:cNvPr id="609" name="Google Shape;609;p7"/>
          <p:cNvSpPr txBox="1">
            <a:spLocks noGrp="1"/>
          </p:cNvSpPr>
          <p:nvPr>
            <p:ph type="body" idx="2"/>
          </p:nvPr>
        </p:nvSpPr>
        <p:spPr>
          <a:xfrm>
            <a:off x="343675" y="1843129"/>
            <a:ext cx="8152625" cy="3928219"/>
          </a:xfrm>
          <a:prstGeom prst="rect">
            <a:avLst/>
          </a:prstGeom>
          <a:noFill/>
          <a:ln>
            <a:noFill/>
          </a:ln>
        </p:spPr>
        <p:txBody>
          <a:bodyPr spcFirstLastPara="1" wrap="square" lIns="91425" tIns="45700" rIns="91425" bIns="45700" anchor="t" anchorCtr="0">
            <a:normAutofit/>
          </a:bodyPr>
          <a:lstStyle/>
          <a:p>
            <a:pPr marL="285750" lvl="0" indent="-285750" algn="l" rtl="0">
              <a:lnSpc>
                <a:spcPct val="80000"/>
              </a:lnSpc>
              <a:spcBef>
                <a:spcPts val="0"/>
              </a:spcBef>
              <a:spcAft>
                <a:spcPts val="0"/>
              </a:spcAft>
              <a:buClr>
                <a:srgbClr val="38317D"/>
              </a:buClr>
              <a:buSzPts val="2040"/>
              <a:buFont typeface="Arial"/>
              <a:buChar char="•"/>
            </a:pPr>
            <a:r>
              <a:rPr lang="da-DK" sz="2000" dirty="0">
                <a:solidFill>
                  <a:schemeClr val="lt1"/>
                </a:solidFill>
              </a:rPr>
              <a:t>COVID-19  - marts 2020 – 5 uger efter 128 farmaceutstuderendes start på uddannelsesapotek </a:t>
            </a:r>
          </a:p>
          <a:p>
            <a:pPr marL="285750" lvl="0" indent="-285750" algn="l" rtl="0">
              <a:lnSpc>
                <a:spcPct val="80000"/>
              </a:lnSpc>
              <a:spcBef>
                <a:spcPts val="0"/>
              </a:spcBef>
              <a:spcAft>
                <a:spcPts val="0"/>
              </a:spcAft>
              <a:buClr>
                <a:srgbClr val="38317D"/>
              </a:buClr>
              <a:buSzPts val="2040"/>
              <a:buFont typeface="Arial"/>
              <a:buChar char="•"/>
            </a:pPr>
            <a:endParaRPr lang="da-DK" sz="2000" dirty="0">
              <a:solidFill>
                <a:schemeClr val="lt1"/>
              </a:solidFill>
            </a:endParaRPr>
          </a:p>
          <a:p>
            <a:pPr marL="285750" lvl="0" indent="-285750" algn="l" rtl="0">
              <a:lnSpc>
                <a:spcPct val="80000"/>
              </a:lnSpc>
              <a:spcBef>
                <a:spcPts val="0"/>
              </a:spcBef>
              <a:spcAft>
                <a:spcPts val="0"/>
              </a:spcAft>
              <a:buClr>
                <a:srgbClr val="38317D"/>
              </a:buClr>
              <a:buSzPts val="2040"/>
              <a:buFont typeface="Arial"/>
              <a:buChar char="•"/>
            </a:pPr>
            <a:r>
              <a:rPr lang="da-DK" sz="2000" dirty="0">
                <a:solidFill>
                  <a:schemeClr val="lt1"/>
                </a:solidFill>
              </a:rPr>
              <a:t>KAOS!.....</a:t>
            </a:r>
          </a:p>
          <a:p>
            <a:pPr marL="285750" lvl="0" indent="-285750" algn="l" rtl="0">
              <a:lnSpc>
                <a:spcPct val="80000"/>
              </a:lnSpc>
              <a:spcBef>
                <a:spcPts val="0"/>
              </a:spcBef>
              <a:spcAft>
                <a:spcPts val="0"/>
              </a:spcAft>
              <a:buClr>
                <a:srgbClr val="38317D"/>
              </a:buClr>
              <a:buSzPts val="2040"/>
              <a:buFont typeface="Arial"/>
              <a:buChar char="•"/>
            </a:pPr>
            <a:endParaRPr lang="da-DK" sz="2000" dirty="0">
              <a:solidFill>
                <a:schemeClr val="lt1"/>
              </a:solidFill>
            </a:endParaRPr>
          </a:p>
          <a:p>
            <a:pPr marL="285750" lvl="0" indent="-285750" algn="l" rtl="0">
              <a:lnSpc>
                <a:spcPct val="80000"/>
              </a:lnSpc>
              <a:spcBef>
                <a:spcPts val="0"/>
              </a:spcBef>
              <a:spcAft>
                <a:spcPts val="0"/>
              </a:spcAft>
              <a:buClr>
                <a:srgbClr val="38317D"/>
              </a:buClr>
              <a:buSzPts val="2040"/>
              <a:buFont typeface="Arial"/>
              <a:buChar char="•"/>
            </a:pPr>
            <a:r>
              <a:rPr lang="da-DK" sz="2000" dirty="0">
                <a:solidFill>
                  <a:schemeClr val="lt1"/>
                </a:solidFill>
              </a:rPr>
              <a:t>Studerende skal i forvejen (jf. målbeskrivelse) beskrive nyerhvervet viden, færdigheder og kompetence i deres skriftlige opgaver</a:t>
            </a:r>
          </a:p>
          <a:p>
            <a:pPr marL="285750" lvl="0" indent="-285750" algn="l" rtl="0">
              <a:lnSpc>
                <a:spcPct val="80000"/>
              </a:lnSpc>
              <a:spcBef>
                <a:spcPts val="0"/>
              </a:spcBef>
              <a:spcAft>
                <a:spcPts val="0"/>
              </a:spcAft>
              <a:buClr>
                <a:srgbClr val="38317D"/>
              </a:buClr>
              <a:buSzPts val="2040"/>
              <a:buFont typeface="Arial"/>
              <a:buChar char="•"/>
            </a:pPr>
            <a:endParaRPr lang="da-DK" sz="2000" dirty="0">
              <a:solidFill>
                <a:schemeClr val="lt1"/>
              </a:solidFill>
            </a:endParaRPr>
          </a:p>
          <a:p>
            <a:pPr marL="285750" lvl="0" indent="-285750" algn="l" rtl="0">
              <a:lnSpc>
                <a:spcPct val="80000"/>
              </a:lnSpc>
              <a:spcBef>
                <a:spcPts val="0"/>
              </a:spcBef>
              <a:spcAft>
                <a:spcPts val="0"/>
              </a:spcAft>
              <a:buClr>
                <a:srgbClr val="38317D"/>
              </a:buClr>
              <a:buSzPts val="2040"/>
              <a:buFont typeface="Arial"/>
              <a:buChar char="•"/>
            </a:pPr>
            <a:r>
              <a:rPr lang="da-DK" sz="2000" b="1" dirty="0">
                <a:solidFill>
                  <a:srgbClr val="FF0000"/>
                </a:solidFill>
              </a:rPr>
              <a:t>Hvorfor ikke bruge COVID-19 som et springbræt for opgaverne  - og muliggøre forskning i og under kaosset?</a:t>
            </a:r>
          </a:p>
          <a:p>
            <a:pPr marL="415290" lvl="0" indent="-285750" algn="l" rtl="0">
              <a:lnSpc>
                <a:spcPct val="80000"/>
              </a:lnSpc>
              <a:spcBef>
                <a:spcPts val="750"/>
              </a:spcBef>
              <a:spcAft>
                <a:spcPts val="0"/>
              </a:spcAft>
              <a:buClr>
                <a:srgbClr val="38317D"/>
              </a:buClr>
              <a:buSzPts val="2040"/>
              <a:buFont typeface="Arial" panose="020B0604020202020204" pitchFamily="34" charset="0"/>
              <a:buChar char="•"/>
            </a:pPr>
            <a:endParaRPr sz="1700" dirty="0">
              <a:solidFill>
                <a:schemeClr val="lt1"/>
              </a:solidFill>
            </a:endParaRPr>
          </a:p>
          <a:p>
            <a:pPr marL="285750" lvl="0" indent="-156210" algn="l" rtl="0">
              <a:lnSpc>
                <a:spcPct val="80000"/>
              </a:lnSpc>
              <a:spcBef>
                <a:spcPts val="750"/>
              </a:spcBef>
              <a:spcAft>
                <a:spcPts val="0"/>
              </a:spcAft>
              <a:buClr>
                <a:srgbClr val="38317D"/>
              </a:buClr>
              <a:buSzPts val="2040"/>
              <a:buFont typeface="Arial"/>
              <a:buNone/>
            </a:pPr>
            <a:endParaRPr lang="da-DK" sz="1700" dirty="0">
              <a:solidFill>
                <a:srgbClr val="FFFF00"/>
              </a:solidFill>
            </a:endParaRPr>
          </a:p>
          <a:p>
            <a:pPr marL="285750" lvl="0" indent="-156210" algn="l" rtl="0">
              <a:lnSpc>
                <a:spcPct val="80000"/>
              </a:lnSpc>
              <a:spcBef>
                <a:spcPts val="750"/>
              </a:spcBef>
              <a:spcAft>
                <a:spcPts val="0"/>
              </a:spcAft>
              <a:buClr>
                <a:srgbClr val="38317D"/>
              </a:buClr>
              <a:buSzPts val="2040"/>
              <a:buFont typeface="Arial"/>
              <a:buNone/>
            </a:pPr>
            <a:endParaRPr lang="da-DK" sz="1700" dirty="0">
              <a:solidFill>
                <a:srgbClr val="FFFF00"/>
              </a:solidFill>
            </a:endParaRPr>
          </a:p>
          <a:p>
            <a:pPr marL="285750" lvl="0" indent="-156210" algn="l" rtl="0">
              <a:lnSpc>
                <a:spcPct val="80000"/>
              </a:lnSpc>
              <a:spcBef>
                <a:spcPts val="750"/>
              </a:spcBef>
              <a:spcAft>
                <a:spcPts val="0"/>
              </a:spcAft>
              <a:buClr>
                <a:srgbClr val="38317D"/>
              </a:buClr>
              <a:buSzPts val="2040"/>
              <a:buFont typeface="Arial"/>
              <a:buNone/>
            </a:pPr>
            <a:endParaRPr sz="1700" dirty="0">
              <a:solidFill>
                <a:srgbClr val="FFFF00"/>
              </a:solidFill>
            </a:endParaRPr>
          </a:p>
          <a:p>
            <a:pPr marL="285750" lvl="0" indent="-179070" algn="l" rtl="0">
              <a:lnSpc>
                <a:spcPct val="80000"/>
              </a:lnSpc>
              <a:spcBef>
                <a:spcPts val="750"/>
              </a:spcBef>
              <a:spcAft>
                <a:spcPts val="0"/>
              </a:spcAft>
              <a:buClr>
                <a:srgbClr val="38317D"/>
              </a:buClr>
              <a:buSzPts val="1680"/>
              <a:buFont typeface="Arial"/>
              <a:buNone/>
            </a:pPr>
            <a:endParaRPr sz="1400" dirty="0">
              <a:solidFill>
                <a:srgbClr val="FFFF00"/>
              </a:solidFill>
            </a:endParaRPr>
          </a:p>
          <a:p>
            <a:pPr marL="285750" lvl="0" indent="-179070" algn="l" rtl="0">
              <a:lnSpc>
                <a:spcPct val="80000"/>
              </a:lnSpc>
              <a:spcBef>
                <a:spcPts val="750"/>
              </a:spcBef>
              <a:spcAft>
                <a:spcPts val="0"/>
              </a:spcAft>
              <a:buClr>
                <a:srgbClr val="38317D"/>
              </a:buClr>
              <a:buSzPts val="1680"/>
              <a:buFont typeface="Arial"/>
              <a:buNone/>
            </a:pPr>
            <a:endParaRPr sz="1400" dirty="0">
              <a:solidFill>
                <a:schemeClr val="lt1"/>
              </a:solidFill>
            </a:endParaRPr>
          </a:p>
        </p:txBody>
      </p:sp>
      <p:sp>
        <p:nvSpPr>
          <p:cNvPr id="610" name="Google Shape;610;p7"/>
          <p:cNvSpPr txBox="1">
            <a:spLocks noGrp="1"/>
          </p:cNvSpPr>
          <p:nvPr>
            <p:ph type="body" idx="3"/>
          </p:nvPr>
        </p:nvSpPr>
        <p:spPr>
          <a:xfrm>
            <a:off x="647700" y="6399561"/>
            <a:ext cx="3602037" cy="2905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A095D0"/>
              </a:buClr>
              <a:buSzPts val="1000"/>
              <a:buNone/>
            </a:pPr>
            <a:endParaRPr/>
          </a:p>
        </p:txBody>
      </p:sp>
      <p:sp>
        <p:nvSpPr>
          <p:cNvPr id="611" name="Google Shape;611;p7" descr="Orientation regarding coronavirus/COVID-19 |"/>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pic>
        <p:nvPicPr>
          <p:cNvPr id="612" name="Google Shape;612;p7"/>
          <p:cNvPicPr preferRelativeResize="0"/>
          <p:nvPr/>
        </p:nvPicPr>
        <p:blipFill rotWithShape="1">
          <a:blip r:embed="rId3">
            <a:alphaModFix/>
          </a:blip>
          <a:srcRect/>
          <a:stretch/>
        </p:blipFill>
        <p:spPr>
          <a:xfrm>
            <a:off x="7021091" y="536479"/>
            <a:ext cx="1938063" cy="10853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8"/>
          <p:cNvSpPr txBox="1">
            <a:spLocks noGrp="1"/>
          </p:cNvSpPr>
          <p:nvPr>
            <p:ph type="ctrTitle"/>
          </p:nvPr>
        </p:nvSpPr>
        <p:spPr>
          <a:xfrm>
            <a:off x="393290" y="510369"/>
            <a:ext cx="8367252" cy="69899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200"/>
              <a:buFont typeface="Verdana"/>
              <a:buNone/>
            </a:pPr>
            <a:r>
              <a:rPr lang="da-DK" sz="2800" dirty="0"/>
              <a:t>PROBLEMFORMULERING</a:t>
            </a:r>
            <a:r>
              <a:rPr lang="da-DK" dirty="0"/>
              <a:t> </a:t>
            </a:r>
            <a:endParaRPr dirty="0"/>
          </a:p>
        </p:txBody>
      </p:sp>
      <p:sp>
        <p:nvSpPr>
          <p:cNvPr id="620" name="Google Shape;620;p8"/>
          <p:cNvSpPr txBox="1">
            <a:spLocks noGrp="1"/>
          </p:cNvSpPr>
          <p:nvPr>
            <p:ph type="body" idx="2"/>
          </p:nvPr>
        </p:nvSpPr>
        <p:spPr>
          <a:xfrm>
            <a:off x="393290" y="1651247"/>
            <a:ext cx="7925210" cy="4538416"/>
          </a:xfrm>
          <a:prstGeom prst="rect">
            <a:avLst/>
          </a:prstGeom>
          <a:noFill/>
          <a:ln>
            <a:noFill/>
          </a:ln>
        </p:spPr>
        <p:txBody>
          <a:bodyPr spcFirstLastPara="1" wrap="square" lIns="91425" tIns="45700" rIns="91425" bIns="45700" anchor="t" anchorCtr="0">
            <a:normAutofit/>
          </a:bodyPr>
          <a:lstStyle/>
          <a:p>
            <a:pPr marL="285750" lvl="0" indent="-148590">
              <a:buSzPts val="2160"/>
              <a:buNone/>
            </a:pPr>
            <a:r>
              <a:rPr lang="da-DK" sz="2000" b="1" dirty="0">
                <a:solidFill>
                  <a:schemeClr val="bg1"/>
                </a:solidFill>
              </a:rPr>
              <a:t>	Hvad er studieopholdsstuderendes</a:t>
            </a:r>
            <a:r>
              <a:rPr lang="da-DK" sz="2000" b="1" dirty="0">
                <a:solidFill>
                  <a:srgbClr val="FF0000"/>
                </a:solidFill>
              </a:rPr>
              <a:t> erfaringer </a:t>
            </a:r>
            <a:r>
              <a:rPr lang="da-DK" sz="2000" b="1" dirty="0">
                <a:solidFill>
                  <a:schemeClr val="bg1"/>
                </a:solidFill>
              </a:rPr>
              <a:t>med og </a:t>
            </a:r>
            <a:r>
              <a:rPr lang="da-DK" sz="2000" b="1" dirty="0">
                <a:solidFill>
                  <a:srgbClr val="FF0000"/>
                </a:solidFill>
              </a:rPr>
              <a:t>refleksioner </a:t>
            </a:r>
            <a:r>
              <a:rPr lang="da-DK" sz="2000" b="1" dirty="0">
                <a:solidFill>
                  <a:schemeClr val="bg1"/>
                </a:solidFill>
              </a:rPr>
              <a:t>over COVID-19 (ift. f.eks. apoteksøkonomi, - ledelse, -etik, -kommunikation,  -salg/-sortiment og forslag til fremtidig fastholdelse/tiltag, læring mv.)? </a:t>
            </a:r>
            <a:endParaRPr sz="2000" b="1" dirty="0">
              <a:solidFill>
                <a:schemeClr val="bg1"/>
              </a:solidFill>
            </a:endParaRPr>
          </a:p>
          <a:p>
            <a:pPr marL="285750" lvl="0" indent="-285750" algn="l" rtl="0">
              <a:lnSpc>
                <a:spcPct val="90000"/>
              </a:lnSpc>
              <a:spcBef>
                <a:spcPts val="750"/>
              </a:spcBef>
              <a:spcAft>
                <a:spcPts val="0"/>
              </a:spcAft>
              <a:buClr>
                <a:srgbClr val="38317D"/>
              </a:buClr>
              <a:buSzPts val="2040"/>
              <a:buFont typeface="Arial"/>
              <a:buChar char="•"/>
            </a:pPr>
            <a:endParaRPr lang="da-DK" sz="2000" dirty="0">
              <a:solidFill>
                <a:schemeClr val="lt1"/>
              </a:solidFill>
            </a:endParaRPr>
          </a:p>
          <a:p>
            <a:pPr marL="285750" lvl="0" indent="-285750" algn="l" rtl="0">
              <a:lnSpc>
                <a:spcPct val="90000"/>
              </a:lnSpc>
              <a:spcBef>
                <a:spcPts val="750"/>
              </a:spcBef>
              <a:spcAft>
                <a:spcPts val="0"/>
              </a:spcAft>
              <a:buClr>
                <a:srgbClr val="38317D"/>
              </a:buClr>
              <a:buSzPts val="2040"/>
              <a:buFont typeface="Arial"/>
              <a:buChar char="•"/>
            </a:pPr>
            <a:r>
              <a:rPr lang="da-DK" sz="2000" dirty="0">
                <a:solidFill>
                  <a:schemeClr val="lt1"/>
                </a:solidFill>
              </a:rPr>
              <a:t>Frivilligt at deltage </a:t>
            </a:r>
          </a:p>
          <a:p>
            <a:pPr marL="285750" lvl="0" indent="-285750" algn="l" rtl="0">
              <a:lnSpc>
                <a:spcPct val="90000"/>
              </a:lnSpc>
              <a:spcBef>
                <a:spcPts val="750"/>
              </a:spcBef>
              <a:spcAft>
                <a:spcPts val="0"/>
              </a:spcAft>
              <a:buClr>
                <a:srgbClr val="38317D"/>
              </a:buClr>
              <a:buSzPts val="2040"/>
              <a:buFont typeface="Arial"/>
              <a:buChar char="•"/>
            </a:pPr>
            <a:endParaRPr lang="da-DK" sz="2000" dirty="0">
              <a:solidFill>
                <a:schemeClr val="lt1"/>
              </a:solidFill>
            </a:endParaRPr>
          </a:p>
          <a:p>
            <a:pPr marL="285750" lvl="0" indent="-285750" algn="l" rtl="0">
              <a:lnSpc>
                <a:spcPct val="90000"/>
              </a:lnSpc>
              <a:spcBef>
                <a:spcPts val="750"/>
              </a:spcBef>
              <a:spcAft>
                <a:spcPts val="0"/>
              </a:spcAft>
              <a:buClr>
                <a:srgbClr val="38317D"/>
              </a:buClr>
              <a:buSzPts val="2040"/>
              <a:buFont typeface="Arial"/>
              <a:buChar char="•"/>
            </a:pPr>
            <a:r>
              <a:rPr lang="da-DK" sz="2000" dirty="0">
                <a:solidFill>
                  <a:schemeClr val="lt1"/>
                </a:solidFill>
              </a:rPr>
              <a:t>Studerende kunne selv vælge fokus  </a:t>
            </a:r>
            <a:endParaRPr sz="2000" dirty="0"/>
          </a:p>
          <a:p>
            <a:pPr marL="285750" lvl="0" indent="-156210" algn="l" rtl="0">
              <a:lnSpc>
                <a:spcPct val="90000"/>
              </a:lnSpc>
              <a:spcBef>
                <a:spcPts val="750"/>
              </a:spcBef>
              <a:spcAft>
                <a:spcPts val="0"/>
              </a:spcAft>
              <a:buClr>
                <a:srgbClr val="38317D"/>
              </a:buClr>
              <a:buSzPts val="2040"/>
              <a:buFont typeface="Arial"/>
              <a:buNone/>
            </a:pPr>
            <a:endParaRPr sz="1700" dirty="0">
              <a:solidFill>
                <a:schemeClr val="lt1"/>
              </a:solidFill>
            </a:endParaRPr>
          </a:p>
          <a:p>
            <a:pPr marL="2228850" lvl="6" indent="-47625" algn="l" rtl="0">
              <a:lnSpc>
                <a:spcPct val="90000"/>
              </a:lnSpc>
              <a:spcBef>
                <a:spcPts val="375"/>
              </a:spcBef>
              <a:spcAft>
                <a:spcPts val="0"/>
              </a:spcAft>
              <a:buClr>
                <a:schemeClr val="dk1"/>
              </a:buClr>
              <a:buSzPts val="1950"/>
              <a:buNone/>
            </a:pPr>
            <a:endParaRPr sz="1950" dirty="0">
              <a:solidFill>
                <a:schemeClr val="lt1"/>
              </a:solidFill>
            </a:endParaRPr>
          </a:p>
        </p:txBody>
      </p:sp>
      <p:sp>
        <p:nvSpPr>
          <p:cNvPr id="621" name="Google Shape;621;p8"/>
          <p:cNvSpPr txBox="1">
            <a:spLocks noGrp="1"/>
          </p:cNvSpPr>
          <p:nvPr>
            <p:ph type="body" idx="3"/>
          </p:nvPr>
        </p:nvSpPr>
        <p:spPr>
          <a:xfrm>
            <a:off x="647700" y="6399561"/>
            <a:ext cx="3602037" cy="2905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A095D0"/>
              </a:buClr>
              <a:buSzPts val="1000"/>
              <a:buNone/>
            </a:pPr>
            <a:endParaRPr/>
          </a:p>
        </p:txBody>
      </p:sp>
      <p:pic>
        <p:nvPicPr>
          <p:cNvPr id="622" name="Google Shape;622;p8"/>
          <p:cNvPicPr preferRelativeResize="0"/>
          <p:nvPr/>
        </p:nvPicPr>
        <p:blipFill rotWithShape="1">
          <a:blip r:embed="rId3">
            <a:alphaModFix/>
          </a:blip>
          <a:srcRect/>
          <a:stretch/>
        </p:blipFill>
        <p:spPr>
          <a:xfrm>
            <a:off x="5200418" y="5327672"/>
            <a:ext cx="2070045" cy="1159225"/>
          </a:xfrm>
          <a:prstGeom prst="rect">
            <a:avLst/>
          </a:prstGeom>
          <a:noFill/>
          <a:ln>
            <a:noFill/>
          </a:ln>
        </p:spPr>
      </p:pic>
      <p:pic>
        <p:nvPicPr>
          <p:cNvPr id="623" name="Google Shape;623;p8"/>
          <p:cNvPicPr preferRelativeResize="0"/>
          <p:nvPr/>
        </p:nvPicPr>
        <p:blipFill rotWithShape="1">
          <a:blip r:embed="rId4">
            <a:alphaModFix/>
          </a:blip>
          <a:srcRect/>
          <a:stretch/>
        </p:blipFill>
        <p:spPr>
          <a:xfrm>
            <a:off x="6612215" y="4728024"/>
            <a:ext cx="1933525" cy="1289145"/>
          </a:xfrm>
          <a:prstGeom prst="rect">
            <a:avLst/>
          </a:prstGeom>
          <a:noFill/>
          <a:ln>
            <a:noFill/>
          </a:ln>
        </p:spPr>
      </p:pic>
      <p:pic>
        <p:nvPicPr>
          <p:cNvPr id="8" name="Google Shape;654;p11"/>
          <p:cNvPicPr preferRelativeResize="0"/>
          <p:nvPr/>
        </p:nvPicPr>
        <p:blipFill rotWithShape="1">
          <a:blip r:embed="rId5">
            <a:alphaModFix/>
          </a:blip>
          <a:srcRect/>
          <a:stretch/>
        </p:blipFill>
        <p:spPr>
          <a:xfrm>
            <a:off x="4576916" y="5917389"/>
            <a:ext cx="1382661" cy="804120"/>
          </a:xfrm>
          <a:prstGeom prst="rect">
            <a:avLst/>
          </a:prstGeom>
          <a:noFill/>
          <a:ln>
            <a:noFill/>
          </a:ln>
        </p:spPr>
      </p:pic>
      <p:pic>
        <p:nvPicPr>
          <p:cNvPr id="9" name="Google Shape;644;p10"/>
          <p:cNvPicPr preferRelativeResize="0"/>
          <p:nvPr/>
        </p:nvPicPr>
        <p:blipFill rotWithShape="1">
          <a:blip r:embed="rId6">
            <a:alphaModFix/>
          </a:blip>
          <a:srcRect/>
          <a:stretch/>
        </p:blipFill>
        <p:spPr>
          <a:xfrm>
            <a:off x="6577315" y="3970145"/>
            <a:ext cx="1001662" cy="11586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9"/>
          <p:cNvSpPr txBox="1">
            <a:spLocks noGrp="1"/>
          </p:cNvSpPr>
          <p:nvPr>
            <p:ph type="ctrTitle"/>
          </p:nvPr>
        </p:nvSpPr>
        <p:spPr>
          <a:xfrm>
            <a:off x="196645" y="510369"/>
            <a:ext cx="8347587" cy="7088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200"/>
              <a:buFont typeface="Verdana"/>
              <a:buNone/>
            </a:pPr>
            <a:r>
              <a:rPr lang="da-DK" sz="2800" dirty="0"/>
              <a:t>METODER og ANALYSE </a:t>
            </a:r>
            <a:endParaRPr sz="2800" dirty="0"/>
          </a:p>
        </p:txBody>
      </p:sp>
      <p:sp>
        <p:nvSpPr>
          <p:cNvPr id="631" name="Google Shape;631;p9"/>
          <p:cNvSpPr txBox="1">
            <a:spLocks noGrp="1"/>
          </p:cNvSpPr>
          <p:nvPr>
            <p:ph type="body" idx="2"/>
          </p:nvPr>
        </p:nvSpPr>
        <p:spPr>
          <a:xfrm>
            <a:off x="196650" y="1759186"/>
            <a:ext cx="8798700" cy="4640314"/>
          </a:xfrm>
          <a:prstGeom prst="rect">
            <a:avLst/>
          </a:prstGeom>
          <a:noFill/>
          <a:ln>
            <a:noFill/>
          </a:ln>
        </p:spPr>
        <p:txBody>
          <a:bodyPr spcFirstLastPara="1" wrap="square" lIns="91425" tIns="45700" rIns="91425" bIns="45700" anchor="t" anchorCtr="0">
            <a:normAutofit/>
          </a:bodyPr>
          <a:lstStyle/>
          <a:p>
            <a:pPr marL="342900" indent="-342900">
              <a:spcBef>
                <a:spcPts val="0"/>
              </a:spcBef>
              <a:buSzPts val="2240"/>
            </a:pPr>
            <a:r>
              <a:rPr lang="da-DK" sz="1900" dirty="0">
                <a:solidFill>
                  <a:schemeClr val="lt1"/>
                </a:solidFill>
              </a:rPr>
              <a:t>Tre siders inspirationsdokument med spørgsmål, der koblede COVID-19 med målbeskrivelsen for studieophold, udarbejdet af Sonja, Sidsel og Lotte – uploadet til Absalon 6. april 2020</a:t>
            </a:r>
          </a:p>
          <a:p>
            <a:pPr marL="342900" indent="-342900">
              <a:spcBef>
                <a:spcPts val="0"/>
              </a:spcBef>
              <a:buSzPts val="2240"/>
            </a:pPr>
            <a:endParaRPr lang="da-DK" sz="1900" dirty="0">
              <a:solidFill>
                <a:schemeClr val="lt1"/>
              </a:solidFill>
            </a:endParaRPr>
          </a:p>
          <a:p>
            <a:pPr marL="342900" indent="-342900">
              <a:spcBef>
                <a:spcPts val="0"/>
              </a:spcBef>
              <a:buSzPts val="2240"/>
            </a:pPr>
            <a:r>
              <a:rPr lang="da-DK" sz="1900" dirty="0">
                <a:solidFill>
                  <a:schemeClr val="lt1"/>
                </a:solidFill>
              </a:rPr>
              <a:t>Juni måned: </a:t>
            </a:r>
            <a:r>
              <a:rPr lang="da-DK" sz="1900" dirty="0">
                <a:solidFill>
                  <a:srgbClr val="FF0000"/>
                </a:solidFill>
              </a:rPr>
              <a:t>47 </a:t>
            </a:r>
            <a:r>
              <a:rPr lang="da-DK" sz="1900" dirty="0">
                <a:solidFill>
                  <a:schemeClr val="lt1"/>
                </a:solidFill>
              </a:rPr>
              <a:t>ud 128 studerende (37 %) gav tilladelse til, at     </a:t>
            </a:r>
            <a:r>
              <a:rPr lang="da-DK" sz="1900" dirty="0">
                <a:solidFill>
                  <a:srgbClr val="FF0000"/>
                </a:solidFill>
              </a:rPr>
              <a:t>64</a:t>
            </a:r>
            <a:r>
              <a:rPr lang="da-DK" sz="1900" dirty="0">
                <a:solidFill>
                  <a:schemeClr val="lt1"/>
                </a:solidFill>
              </a:rPr>
              <a:t> af deres 3 siders opgaver om COVID-19 kunne bruges til forskningsformål (192 sider totalt)</a:t>
            </a:r>
          </a:p>
          <a:p>
            <a:pPr marL="342900" indent="-342900">
              <a:spcBef>
                <a:spcPts val="0"/>
              </a:spcBef>
              <a:buSzPts val="2240"/>
            </a:pPr>
            <a:endParaRPr lang="da-DK" sz="1900" dirty="0">
              <a:solidFill>
                <a:schemeClr val="lt1"/>
              </a:solidFill>
            </a:endParaRPr>
          </a:p>
          <a:p>
            <a:pPr marL="342900" indent="-342900">
              <a:spcBef>
                <a:spcPts val="0"/>
              </a:spcBef>
              <a:buSzPts val="2240"/>
            </a:pPr>
            <a:r>
              <a:rPr lang="da-DK" sz="1900" dirty="0">
                <a:solidFill>
                  <a:schemeClr val="lt1"/>
                </a:solidFill>
              </a:rPr>
              <a:t>Kvalitativ indholdsanalyse</a:t>
            </a:r>
          </a:p>
          <a:p>
            <a:pPr marL="342900" indent="-342900">
              <a:spcBef>
                <a:spcPts val="0"/>
              </a:spcBef>
              <a:buSzPts val="2240"/>
            </a:pPr>
            <a:endParaRPr lang="da-DK" sz="1900" dirty="0">
              <a:solidFill>
                <a:schemeClr val="lt1"/>
              </a:solidFill>
            </a:endParaRPr>
          </a:p>
          <a:p>
            <a:pPr marL="342900" indent="-342900">
              <a:spcBef>
                <a:spcPts val="0"/>
              </a:spcBef>
              <a:buSzPts val="2240"/>
            </a:pPr>
            <a:r>
              <a:rPr lang="da-DK" sz="1900" dirty="0" err="1">
                <a:solidFill>
                  <a:schemeClr val="lt1"/>
                </a:solidFill>
              </a:rPr>
              <a:t>Excell</a:t>
            </a:r>
            <a:r>
              <a:rPr lang="da-DK" sz="1900" dirty="0">
                <a:solidFill>
                  <a:schemeClr val="lt1"/>
                </a:solidFill>
              </a:rPr>
              <a:t> ark – 20 siders analysedokument – 6 siders resultatafsnit</a:t>
            </a:r>
          </a:p>
          <a:p>
            <a:pPr marL="342900" indent="-342900">
              <a:spcBef>
                <a:spcPts val="0"/>
              </a:spcBef>
              <a:buSzPts val="2240"/>
            </a:pPr>
            <a:r>
              <a:rPr lang="da-DK" sz="1900" dirty="0">
                <a:solidFill>
                  <a:schemeClr val="lt1"/>
                </a:solidFill>
              </a:rPr>
              <a:t> </a:t>
            </a:r>
          </a:p>
          <a:p>
            <a:pPr marL="342900" indent="-342900">
              <a:spcBef>
                <a:spcPts val="0"/>
              </a:spcBef>
              <a:buSzPts val="2240"/>
            </a:pPr>
            <a:r>
              <a:rPr lang="da-DK" sz="1900" dirty="0">
                <a:solidFill>
                  <a:schemeClr val="lt1"/>
                </a:solidFill>
              </a:rPr>
              <a:t>Udvælgelse af resultater af formodet interesse for dansk apotekspraksis</a:t>
            </a:r>
          </a:p>
          <a:p>
            <a:pPr marL="342900" indent="-342900">
              <a:spcBef>
                <a:spcPts val="0"/>
              </a:spcBef>
              <a:buSzPts val="2240"/>
            </a:pPr>
            <a:endParaRPr lang="da-DK" sz="1900" dirty="0">
              <a:solidFill>
                <a:schemeClr val="lt1"/>
              </a:solidFill>
            </a:endParaRPr>
          </a:p>
          <a:p>
            <a:pPr marL="342900" indent="-342900">
              <a:spcBef>
                <a:spcPts val="0"/>
              </a:spcBef>
              <a:buSzPts val="2240"/>
            </a:pPr>
            <a:r>
              <a:rPr lang="da-DK" sz="1900" dirty="0">
                <a:solidFill>
                  <a:schemeClr val="lt1"/>
                </a:solidFill>
              </a:rPr>
              <a:t>Citater fra de studerendes opgaver</a:t>
            </a:r>
          </a:p>
        </p:txBody>
      </p:sp>
      <p:sp>
        <p:nvSpPr>
          <p:cNvPr id="632" name="Google Shape;632;p9"/>
          <p:cNvSpPr txBox="1">
            <a:spLocks noGrp="1"/>
          </p:cNvSpPr>
          <p:nvPr>
            <p:ph type="body" idx="3"/>
          </p:nvPr>
        </p:nvSpPr>
        <p:spPr>
          <a:xfrm>
            <a:off x="647700" y="6399561"/>
            <a:ext cx="3602037" cy="2905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A095D0"/>
              </a:buClr>
              <a:buSzPts val="1000"/>
              <a:buNone/>
            </a:pPr>
            <a:endParaRPr/>
          </a:p>
        </p:txBody>
      </p:sp>
      <p:pic>
        <p:nvPicPr>
          <p:cNvPr id="633" name="Google Shape;633;p9"/>
          <p:cNvPicPr preferRelativeResize="0"/>
          <p:nvPr/>
        </p:nvPicPr>
        <p:blipFill rotWithShape="1">
          <a:blip r:embed="rId3">
            <a:alphaModFix/>
          </a:blip>
          <a:srcRect/>
          <a:stretch/>
        </p:blipFill>
        <p:spPr>
          <a:xfrm>
            <a:off x="6925305" y="510369"/>
            <a:ext cx="2070045" cy="1159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11"/>
          <p:cNvSpPr txBox="1">
            <a:spLocks noGrp="1"/>
          </p:cNvSpPr>
          <p:nvPr>
            <p:ph type="ctrTitle"/>
          </p:nvPr>
        </p:nvSpPr>
        <p:spPr>
          <a:xfrm>
            <a:off x="275303" y="510369"/>
            <a:ext cx="8524568" cy="526787"/>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lt1"/>
              </a:buClr>
              <a:buSzPts val="2200"/>
              <a:buFont typeface="Verdana"/>
              <a:buNone/>
            </a:pPr>
            <a:r>
              <a:rPr lang="da-DK" dirty="0" smtClean="0"/>
              <a:t>Økonomi, omsætning og lidt personale</a:t>
            </a:r>
            <a:endParaRPr dirty="0"/>
          </a:p>
        </p:txBody>
      </p:sp>
      <p:sp>
        <p:nvSpPr>
          <p:cNvPr id="651" name="Google Shape;651;p11"/>
          <p:cNvSpPr txBox="1">
            <a:spLocks noGrp="1"/>
          </p:cNvSpPr>
          <p:nvPr>
            <p:ph type="subTitle" idx="1"/>
          </p:nvPr>
        </p:nvSpPr>
        <p:spPr>
          <a:xfrm>
            <a:off x="647700" y="1374130"/>
            <a:ext cx="6858000" cy="17984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A095D0"/>
              </a:buClr>
              <a:buSzPts val="1800"/>
              <a:buNone/>
            </a:pPr>
            <a:endParaRPr dirty="0"/>
          </a:p>
        </p:txBody>
      </p:sp>
      <p:sp>
        <p:nvSpPr>
          <p:cNvPr id="652" name="Google Shape;652;p11"/>
          <p:cNvSpPr txBox="1">
            <a:spLocks noGrp="1"/>
          </p:cNvSpPr>
          <p:nvPr>
            <p:ph type="body" idx="2"/>
          </p:nvPr>
        </p:nvSpPr>
        <p:spPr>
          <a:xfrm>
            <a:off x="275303" y="1231415"/>
            <a:ext cx="8613058" cy="5297204"/>
          </a:xfrm>
          <a:prstGeom prst="rect">
            <a:avLst/>
          </a:prstGeom>
          <a:noFill/>
          <a:ln>
            <a:noFill/>
          </a:ln>
        </p:spPr>
        <p:txBody>
          <a:bodyPr spcFirstLastPara="1" wrap="square" lIns="91425" tIns="45700" rIns="91425" bIns="45700" anchor="t" anchorCtr="0">
            <a:normAutofit/>
          </a:bodyPr>
          <a:lstStyle/>
          <a:p>
            <a:pPr marL="0" lvl="0" indent="0">
              <a:lnSpc>
                <a:spcPct val="70000"/>
              </a:lnSpc>
              <a:buSzPts val="1674"/>
              <a:buNone/>
            </a:pPr>
            <a:r>
              <a:rPr lang="da-DK" sz="1400" dirty="0">
                <a:solidFill>
                  <a:schemeClr val="bg1"/>
                </a:solidFill>
              </a:rPr>
              <a:t>.</a:t>
            </a:r>
            <a:r>
              <a:rPr lang="da-DK" sz="1400" i="1" dirty="0">
                <a:solidFill>
                  <a:schemeClr val="bg1"/>
                </a:solidFill>
              </a:rPr>
              <a:t>"… 80% af apotekerne har haft </a:t>
            </a:r>
            <a:r>
              <a:rPr lang="da-DK" sz="1400" i="1" dirty="0">
                <a:solidFill>
                  <a:srgbClr val="FF0000"/>
                </a:solidFill>
              </a:rPr>
              <a:t>fremgang i kundeantal </a:t>
            </a:r>
            <a:r>
              <a:rPr lang="da-DK" sz="1400" i="1" dirty="0">
                <a:solidFill>
                  <a:schemeClr val="bg1"/>
                </a:solidFill>
              </a:rPr>
              <a:t>i de første uger i </a:t>
            </a:r>
            <a:r>
              <a:rPr lang="da-DK" sz="1400" i="1" dirty="0" err="1">
                <a:solidFill>
                  <a:schemeClr val="bg1"/>
                </a:solidFill>
              </a:rPr>
              <a:t>corona</a:t>
            </a:r>
            <a:r>
              <a:rPr lang="da-DK" sz="1400" i="1" dirty="0">
                <a:solidFill>
                  <a:schemeClr val="bg1"/>
                </a:solidFill>
              </a:rPr>
              <a:t>.”</a:t>
            </a:r>
          </a:p>
          <a:p>
            <a:pPr marL="0" lvl="0" indent="0">
              <a:lnSpc>
                <a:spcPct val="70000"/>
              </a:lnSpc>
              <a:buSzPts val="1674"/>
              <a:buNone/>
            </a:pPr>
            <a:endParaRPr lang="da-DK" sz="1400" dirty="0">
              <a:solidFill>
                <a:schemeClr val="bg1"/>
              </a:solidFill>
            </a:endParaRPr>
          </a:p>
          <a:p>
            <a:pPr marL="0" indent="0">
              <a:lnSpc>
                <a:spcPct val="70000"/>
              </a:lnSpc>
              <a:buSzPts val="1674"/>
              <a:buNone/>
            </a:pPr>
            <a:r>
              <a:rPr lang="da-DK" sz="1400" dirty="0">
                <a:solidFill>
                  <a:schemeClr val="bg1"/>
                </a:solidFill>
              </a:rPr>
              <a:t>Apoteksenheder i centre og landområder blev </a:t>
            </a:r>
            <a:r>
              <a:rPr lang="da-DK" sz="1400" dirty="0">
                <a:solidFill>
                  <a:srgbClr val="FF0000"/>
                </a:solidFill>
              </a:rPr>
              <a:t>økonomisk ramt</a:t>
            </a:r>
            <a:r>
              <a:rPr lang="da-DK" sz="1400" dirty="0">
                <a:solidFill>
                  <a:schemeClr val="bg1"/>
                </a:solidFill>
              </a:rPr>
              <a:t>: </a:t>
            </a:r>
            <a:r>
              <a:rPr lang="da-DK" sz="1400" i="1" dirty="0">
                <a:solidFill>
                  <a:schemeClr val="bg1"/>
                </a:solidFill>
              </a:rPr>
              <a:t>"... filialerne har vist et omsætningsfald på mellem 30-40%”.</a:t>
            </a:r>
          </a:p>
          <a:p>
            <a:pPr marL="0" indent="0">
              <a:lnSpc>
                <a:spcPct val="70000"/>
              </a:lnSpc>
              <a:buSzPts val="1674"/>
              <a:buNone/>
            </a:pPr>
            <a:endParaRPr lang="da-DK" sz="1400" dirty="0">
              <a:solidFill>
                <a:schemeClr val="bg1"/>
              </a:solidFill>
            </a:endParaRPr>
          </a:p>
          <a:p>
            <a:pPr marL="0" indent="0">
              <a:lnSpc>
                <a:spcPct val="70000"/>
              </a:lnSpc>
              <a:buSzPts val="1674"/>
              <a:buNone/>
            </a:pPr>
            <a:r>
              <a:rPr lang="da-DK" sz="1400" dirty="0">
                <a:solidFill>
                  <a:schemeClr val="bg1"/>
                </a:solidFill>
              </a:rPr>
              <a:t>Mange apoteker udviste megen </a:t>
            </a:r>
            <a:r>
              <a:rPr lang="da-DK" sz="1400" dirty="0">
                <a:solidFill>
                  <a:srgbClr val="FF0000"/>
                </a:solidFill>
              </a:rPr>
              <a:t>kreativitet</a:t>
            </a:r>
            <a:r>
              <a:rPr lang="da-DK" sz="1400" dirty="0">
                <a:solidFill>
                  <a:schemeClr val="bg1"/>
                </a:solidFill>
              </a:rPr>
              <a:t>: vækst mht. leverancer, to-go-salg/drive-by-salg, on-line-salg m.m., øgede omsætningen på dette felt. </a:t>
            </a:r>
            <a:r>
              <a:rPr lang="da-DK" sz="1400" i="1" dirty="0">
                <a:solidFill>
                  <a:schemeClr val="bg1"/>
                </a:solidFill>
              </a:rPr>
              <a:t>"Dette stemmer overens med udmeldinger fra andre apoteker, som så stigninger på 30-100%, samt onlineapotekerne, som oplevede en tidobling af ordrer, da krisen toppede."</a:t>
            </a:r>
            <a:endParaRPr lang="en-US" sz="1400" dirty="0">
              <a:solidFill>
                <a:schemeClr val="bg1"/>
              </a:solidFill>
            </a:endParaRPr>
          </a:p>
          <a:p>
            <a:pPr marL="0" lvl="0" indent="0">
              <a:lnSpc>
                <a:spcPct val="70000"/>
              </a:lnSpc>
              <a:buSzPts val="1674"/>
              <a:buNone/>
            </a:pPr>
            <a:endParaRPr lang="da-DK" sz="1400" dirty="0">
              <a:solidFill>
                <a:schemeClr val="bg1"/>
              </a:solidFill>
            </a:endParaRPr>
          </a:p>
          <a:p>
            <a:pPr marL="0" lvl="0" indent="0">
              <a:lnSpc>
                <a:spcPct val="70000"/>
              </a:lnSpc>
              <a:buSzPts val="1674"/>
              <a:buNone/>
            </a:pPr>
            <a:r>
              <a:rPr lang="da-DK" sz="1400" dirty="0">
                <a:solidFill>
                  <a:schemeClr val="bg1"/>
                </a:solidFill>
              </a:rPr>
              <a:t>Mærkevarer/frihandelsvarer </a:t>
            </a:r>
            <a:r>
              <a:rPr lang="da-DK" sz="1400" dirty="0">
                <a:solidFill>
                  <a:srgbClr val="FF0000"/>
                </a:solidFill>
              </a:rPr>
              <a:t>kraftigt reduceret salg </a:t>
            </a:r>
            <a:r>
              <a:rPr lang="da-DK" sz="1400" dirty="0">
                <a:solidFill>
                  <a:schemeClr val="bg1"/>
                </a:solidFill>
              </a:rPr>
              <a:t>(med undtagelse af håndsprit mv.).</a:t>
            </a:r>
          </a:p>
          <a:p>
            <a:pPr marL="0" lvl="0" indent="0">
              <a:lnSpc>
                <a:spcPct val="70000"/>
              </a:lnSpc>
              <a:buSzPts val="1674"/>
              <a:buNone/>
            </a:pPr>
            <a:endParaRPr lang="da-DK" sz="1400" dirty="0">
              <a:solidFill>
                <a:schemeClr val="bg1"/>
              </a:solidFill>
            </a:endParaRPr>
          </a:p>
          <a:p>
            <a:pPr marL="0" indent="0">
              <a:lnSpc>
                <a:spcPct val="70000"/>
              </a:lnSpc>
              <a:buSzPts val="1674"/>
              <a:buNone/>
            </a:pPr>
            <a:r>
              <a:rPr lang="da-DK" sz="1400" dirty="0">
                <a:solidFill>
                  <a:srgbClr val="FF0000"/>
                </a:solidFill>
              </a:rPr>
              <a:t>Øgede udgifter </a:t>
            </a:r>
            <a:r>
              <a:rPr lang="da-DK" sz="1400" dirty="0">
                <a:solidFill>
                  <a:schemeClr val="bg1"/>
                </a:solidFill>
              </a:rPr>
              <a:t>til ekstra kørselsudgifter, </a:t>
            </a:r>
            <a:r>
              <a:rPr lang="da-DK" sz="1400" dirty="0" smtClean="0">
                <a:solidFill>
                  <a:schemeClr val="bg1"/>
                </a:solidFill>
              </a:rPr>
              <a:t>håndsprit (kunder/personale), håndcreme/ </a:t>
            </a:r>
            <a:r>
              <a:rPr lang="da-DK" sz="1400" dirty="0">
                <a:solidFill>
                  <a:schemeClr val="bg1"/>
                </a:solidFill>
              </a:rPr>
              <a:t>håndsæbe til personalet</a:t>
            </a:r>
            <a:r>
              <a:rPr lang="da-DK" sz="1400" dirty="0" smtClean="0">
                <a:solidFill>
                  <a:schemeClr val="bg1"/>
                </a:solidFill>
              </a:rPr>
              <a:t>, </a:t>
            </a:r>
            <a:r>
              <a:rPr lang="da-DK" sz="1400" dirty="0">
                <a:solidFill>
                  <a:schemeClr val="bg1"/>
                </a:solidFill>
              </a:rPr>
              <a:t>plexiglasskærme, to-go-mobiltelefoner m.m. kombineret med tiltag, der </a:t>
            </a:r>
            <a:r>
              <a:rPr lang="da-DK" sz="1400" dirty="0">
                <a:solidFill>
                  <a:srgbClr val="FF0000"/>
                </a:solidFill>
              </a:rPr>
              <a:t>begrænsede medarbejder-rotation, </a:t>
            </a:r>
            <a:r>
              <a:rPr lang="da-DK" sz="1400" dirty="0">
                <a:solidFill>
                  <a:schemeClr val="bg1"/>
                </a:solidFill>
              </a:rPr>
              <a:t>ændrede lønudgifter forbrugt i vekslende perioder, om end  studerende også skriver om ”frivillig” afvikling af afspadseringstimer og restferie samt mindre sygefravær blandt personalet. </a:t>
            </a:r>
          </a:p>
          <a:p>
            <a:pPr marL="0" indent="0">
              <a:lnSpc>
                <a:spcPct val="70000"/>
              </a:lnSpc>
              <a:buSzPts val="1674"/>
              <a:buNone/>
            </a:pPr>
            <a:endParaRPr lang="da-DK" sz="1400" dirty="0">
              <a:solidFill>
                <a:schemeClr val="bg1"/>
              </a:solidFill>
            </a:endParaRPr>
          </a:p>
          <a:p>
            <a:pPr marL="0" indent="0">
              <a:lnSpc>
                <a:spcPct val="70000"/>
              </a:lnSpc>
              <a:buSzPts val="1674"/>
              <a:buNone/>
            </a:pPr>
            <a:endParaRPr lang="da-DK" sz="1400" dirty="0">
              <a:solidFill>
                <a:schemeClr val="bg1"/>
              </a:solidFill>
            </a:endParaRPr>
          </a:p>
          <a:p>
            <a:pPr marL="0" indent="0">
              <a:lnSpc>
                <a:spcPct val="70000"/>
              </a:lnSpc>
              <a:buSzPts val="1674"/>
              <a:buNone/>
            </a:pPr>
            <a:endParaRPr lang="en-US" sz="1400" dirty="0">
              <a:solidFill>
                <a:schemeClr val="bg1"/>
              </a:solidFill>
            </a:endParaRPr>
          </a:p>
          <a:p>
            <a:pPr marL="0" lvl="0" indent="0">
              <a:lnSpc>
                <a:spcPct val="70000"/>
              </a:lnSpc>
              <a:buSzPts val="1674"/>
              <a:buNone/>
            </a:pPr>
            <a:endParaRPr sz="1395" dirty="0">
              <a:solidFill>
                <a:schemeClr val="bg1"/>
              </a:solidFill>
            </a:endParaRPr>
          </a:p>
        </p:txBody>
      </p:sp>
      <p:sp>
        <p:nvSpPr>
          <p:cNvPr id="653" name="Google Shape;653;p11"/>
          <p:cNvSpPr txBox="1">
            <a:spLocks noGrp="1"/>
          </p:cNvSpPr>
          <p:nvPr>
            <p:ph type="body" idx="3"/>
          </p:nvPr>
        </p:nvSpPr>
        <p:spPr>
          <a:xfrm>
            <a:off x="4884738" y="6399561"/>
            <a:ext cx="3602037" cy="290513"/>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A095D0"/>
              </a:buClr>
              <a:buSzPts val="1000"/>
              <a:buNone/>
            </a:pPr>
            <a:endParaRPr/>
          </a:p>
        </p:txBody>
      </p:sp>
      <p:pic>
        <p:nvPicPr>
          <p:cNvPr id="654" name="Google Shape;654;p11"/>
          <p:cNvPicPr preferRelativeResize="0"/>
          <p:nvPr/>
        </p:nvPicPr>
        <p:blipFill rotWithShape="1">
          <a:blip r:embed="rId3">
            <a:alphaModFix/>
          </a:blip>
          <a:srcRect/>
          <a:stretch/>
        </p:blipFill>
        <p:spPr>
          <a:xfrm>
            <a:off x="5255928" y="5612402"/>
            <a:ext cx="1705311" cy="895288"/>
          </a:xfrm>
          <a:prstGeom prst="rect">
            <a:avLst/>
          </a:prstGeom>
          <a:noFill/>
          <a:ln>
            <a:noFill/>
          </a:ln>
        </p:spPr>
      </p:pic>
      <p:pic>
        <p:nvPicPr>
          <p:cNvPr id="655" name="Google Shape;655;p11"/>
          <p:cNvPicPr preferRelativeResize="0"/>
          <p:nvPr/>
        </p:nvPicPr>
        <p:blipFill rotWithShape="1">
          <a:blip r:embed="rId4">
            <a:alphaModFix/>
          </a:blip>
          <a:srcRect/>
          <a:stretch/>
        </p:blipFill>
        <p:spPr>
          <a:xfrm>
            <a:off x="7302090" y="5090298"/>
            <a:ext cx="1346815" cy="8080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0"/>
          <p:cNvSpPr txBox="1">
            <a:spLocks noGrp="1"/>
          </p:cNvSpPr>
          <p:nvPr>
            <p:ph type="ctrTitle"/>
          </p:nvPr>
        </p:nvSpPr>
        <p:spPr>
          <a:xfrm>
            <a:off x="255438" y="510369"/>
            <a:ext cx="8554070" cy="522031"/>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lt1"/>
              </a:buClr>
              <a:buSzPts val="2200"/>
              <a:buFont typeface="Verdana"/>
              <a:buNone/>
            </a:pPr>
            <a:r>
              <a:rPr lang="da-DK" dirty="0"/>
              <a:t>En meget mere instruerende farmaceutrolle</a:t>
            </a:r>
            <a:endParaRPr dirty="0"/>
          </a:p>
        </p:txBody>
      </p:sp>
      <p:sp>
        <p:nvSpPr>
          <p:cNvPr id="640" name="Google Shape;640;p10"/>
          <p:cNvSpPr txBox="1">
            <a:spLocks noGrp="1"/>
          </p:cNvSpPr>
          <p:nvPr>
            <p:ph type="subTitle" idx="1"/>
          </p:nvPr>
        </p:nvSpPr>
        <p:spPr>
          <a:xfrm>
            <a:off x="647700" y="1516845"/>
            <a:ext cx="6858000" cy="10493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A095D0"/>
              </a:buClr>
              <a:buSzPts val="1800"/>
              <a:buNone/>
            </a:pPr>
            <a:endParaRPr dirty="0"/>
          </a:p>
        </p:txBody>
      </p:sp>
      <p:sp>
        <p:nvSpPr>
          <p:cNvPr id="641" name="Google Shape;641;p10"/>
          <p:cNvSpPr txBox="1">
            <a:spLocks noGrp="1"/>
          </p:cNvSpPr>
          <p:nvPr>
            <p:ph type="body" idx="2"/>
          </p:nvPr>
        </p:nvSpPr>
        <p:spPr>
          <a:xfrm>
            <a:off x="176975" y="1032400"/>
            <a:ext cx="8750700" cy="556500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70000"/>
              </a:lnSpc>
              <a:spcBef>
                <a:spcPts val="0"/>
              </a:spcBef>
              <a:spcAft>
                <a:spcPts val="0"/>
              </a:spcAft>
              <a:buSzPts val="2400"/>
              <a:buNone/>
            </a:pPr>
            <a:endParaRPr dirty="0"/>
          </a:p>
          <a:p>
            <a:pPr marL="137160" indent="0">
              <a:buNone/>
            </a:pPr>
            <a:r>
              <a:rPr lang="da-DK" sz="1600" i="1" dirty="0">
                <a:solidFill>
                  <a:schemeClr val="bg1"/>
                </a:solidFill>
              </a:rPr>
              <a:t>"I </a:t>
            </a:r>
            <a:r>
              <a:rPr lang="da-DK" sz="1600" i="1" dirty="0" err="1">
                <a:solidFill>
                  <a:schemeClr val="bg1"/>
                </a:solidFill>
              </a:rPr>
              <a:t>coronakrisens</a:t>
            </a:r>
            <a:r>
              <a:rPr lang="da-DK" sz="1600" i="1" dirty="0">
                <a:solidFill>
                  <a:schemeClr val="bg1"/>
                </a:solidFill>
              </a:rPr>
              <a:t> mange udfordringer er vi alle nybegyndere, og for en stund er vi alle på udviklingstrin 1. Måske særlig derfor har vi brug for en leder der, viser vej”.</a:t>
            </a:r>
          </a:p>
          <a:p>
            <a:pPr marL="137160" indent="0">
              <a:buNone/>
            </a:pPr>
            <a:endParaRPr lang="en-US" sz="1600" dirty="0">
              <a:solidFill>
                <a:schemeClr val="bg1"/>
              </a:solidFill>
            </a:endParaRPr>
          </a:p>
          <a:p>
            <a:pPr marL="137160" indent="0">
              <a:buNone/>
            </a:pPr>
            <a:r>
              <a:rPr lang="da-DK" sz="1600" dirty="0">
                <a:solidFill>
                  <a:srgbClr val="FF0000"/>
                </a:solidFill>
              </a:rPr>
              <a:t>Farmaceutens</a:t>
            </a:r>
            <a:r>
              <a:rPr lang="da-DK" sz="1600" dirty="0">
                <a:solidFill>
                  <a:schemeClr val="bg1"/>
                </a:solidFill>
              </a:rPr>
              <a:t> rolle blev tydeligere for de studerende som </a:t>
            </a:r>
            <a:r>
              <a:rPr lang="da-DK" sz="1600" dirty="0">
                <a:solidFill>
                  <a:srgbClr val="FF0000"/>
                </a:solidFill>
              </a:rPr>
              <a:t>den, der beslutter, </a:t>
            </a:r>
            <a:r>
              <a:rPr lang="da-DK" sz="1600" dirty="0">
                <a:solidFill>
                  <a:schemeClr val="bg1"/>
                </a:solidFill>
              </a:rPr>
              <a:t>hvordan personalet skal forholde sig til de løbende ændrede krav fra myndighedernes side. </a:t>
            </a:r>
          </a:p>
          <a:p>
            <a:pPr marL="137160" indent="0">
              <a:buNone/>
            </a:pPr>
            <a:r>
              <a:rPr lang="da-DK" sz="1600" i="1" dirty="0">
                <a:solidFill>
                  <a:schemeClr val="bg1"/>
                </a:solidFill>
              </a:rPr>
              <a:t>	"Under COVID-19 krisen har jeg fået et indblik i hvor dynamisk samt 	fleksibelt en ledelse kan være nødsaget til at være”.</a:t>
            </a:r>
            <a:r>
              <a:rPr lang="da-DK" sz="1600" dirty="0">
                <a:solidFill>
                  <a:schemeClr val="bg1"/>
                </a:solidFill>
              </a:rPr>
              <a:t> </a:t>
            </a:r>
          </a:p>
          <a:p>
            <a:pPr marL="137160" indent="0">
              <a:buNone/>
            </a:pPr>
            <a:endParaRPr lang="da-DK" sz="1600" dirty="0">
              <a:solidFill>
                <a:schemeClr val="bg1"/>
              </a:solidFill>
            </a:endParaRPr>
          </a:p>
          <a:p>
            <a:pPr marL="137160" indent="0">
              <a:buNone/>
            </a:pPr>
            <a:r>
              <a:rPr lang="da-DK" sz="1600" dirty="0">
                <a:solidFill>
                  <a:schemeClr val="bg1"/>
                </a:solidFill>
              </a:rPr>
              <a:t>Studerende oplevede </a:t>
            </a:r>
            <a:r>
              <a:rPr lang="da-DK" sz="1600" dirty="0">
                <a:solidFill>
                  <a:srgbClr val="FF0000"/>
                </a:solidFill>
              </a:rPr>
              <a:t>meget situationsbestemt ledelse, instruerende ledelsesstil og fokus på det operationelle niveau</a:t>
            </a:r>
            <a:r>
              <a:rPr lang="da-DK" sz="1600" dirty="0">
                <a:solidFill>
                  <a:schemeClr val="bg1"/>
                </a:solidFill>
              </a:rPr>
              <a:t>, hurtige beslutninger, dag-til-dagbeslutninger og (oftest) meget kommunikation fra ledelsens side. </a:t>
            </a:r>
          </a:p>
          <a:p>
            <a:pPr marL="137160" indent="0">
              <a:buNone/>
            </a:pPr>
            <a:r>
              <a:rPr lang="da-DK" sz="1600" dirty="0">
                <a:solidFill>
                  <a:schemeClr val="bg1"/>
                </a:solidFill>
              </a:rPr>
              <a:t>	”</a:t>
            </a:r>
            <a:r>
              <a:rPr lang="da-DK" sz="1600" i="1" dirty="0">
                <a:solidFill>
                  <a:schemeClr val="bg1"/>
                </a:solidFill>
              </a:rPr>
              <a:t>Ledelsesstilen blev tilpasset situationen og værdibaseret ledelse blev 	erstattet af kriseledelse”</a:t>
            </a:r>
            <a:r>
              <a:rPr lang="da-DK" sz="1600" dirty="0">
                <a:solidFill>
                  <a:schemeClr val="bg1"/>
                </a:solidFill>
              </a:rPr>
              <a:t>.</a:t>
            </a:r>
          </a:p>
          <a:p>
            <a:pPr marL="137160" indent="0">
              <a:buNone/>
            </a:pPr>
            <a:r>
              <a:rPr lang="da-DK" sz="1600" dirty="0">
                <a:solidFill>
                  <a:schemeClr val="bg1"/>
                </a:solidFill>
              </a:rPr>
              <a:t> </a:t>
            </a:r>
          </a:p>
          <a:p>
            <a:pPr marL="137160" indent="0">
              <a:buNone/>
            </a:pPr>
            <a:r>
              <a:rPr lang="da-DK" sz="1600" dirty="0">
                <a:solidFill>
                  <a:schemeClr val="bg1"/>
                </a:solidFill>
              </a:rPr>
              <a:t>Studerende oplevede betydningen af, hvad der sker med et personale, når det får   </a:t>
            </a:r>
            <a:r>
              <a:rPr lang="da-DK" sz="1600" dirty="0">
                <a:solidFill>
                  <a:srgbClr val="FF0000"/>
                </a:solidFill>
              </a:rPr>
              <a:t>ros, skulderklap, små gaver </a:t>
            </a:r>
            <a:r>
              <a:rPr lang="da-DK" sz="1600" dirty="0">
                <a:solidFill>
                  <a:schemeClr val="bg1"/>
                </a:solidFill>
              </a:rPr>
              <a:t>og andre anerkendelser af apotekeren/souschefen for deres store arbejde og </a:t>
            </a:r>
            <a:r>
              <a:rPr lang="da-DK" sz="1600" dirty="0" smtClean="0">
                <a:solidFill>
                  <a:schemeClr val="bg1"/>
                </a:solidFill>
              </a:rPr>
              <a:t>fleksibilitet</a:t>
            </a:r>
            <a:r>
              <a:rPr lang="da-DK" sz="1600" dirty="0">
                <a:solidFill>
                  <a:schemeClr val="bg1"/>
                </a:solidFill>
              </a:rPr>
              <a:t> </a:t>
            </a:r>
            <a:r>
              <a:rPr lang="da-DK" sz="1600" dirty="0" smtClean="0">
                <a:solidFill>
                  <a:schemeClr val="bg1"/>
                </a:solidFill>
              </a:rPr>
              <a:t> </a:t>
            </a:r>
            <a:r>
              <a:rPr lang="da-DK" sz="1600" dirty="0">
                <a:solidFill>
                  <a:schemeClr val="bg1"/>
                </a:solidFill>
              </a:rPr>
              <a:t>+ kage </a:t>
            </a:r>
            <a:r>
              <a:rPr lang="da-DK" sz="1600" dirty="0">
                <a:solidFill>
                  <a:schemeClr val="bg1"/>
                </a:solidFill>
                <a:sym typeface="Wingdings" panose="05000000000000000000" pitchFamily="2" charset="2"/>
              </a:rPr>
              <a:t></a:t>
            </a:r>
            <a:endParaRPr lang="da-DK" sz="1600" dirty="0">
              <a:solidFill>
                <a:schemeClr val="bg1"/>
              </a:solidFill>
            </a:endParaRPr>
          </a:p>
          <a:p>
            <a:pPr marL="137160" indent="0">
              <a:buNone/>
            </a:pPr>
            <a:endParaRPr lang="da-DK" sz="1600" dirty="0">
              <a:solidFill>
                <a:schemeClr val="bg1"/>
              </a:solidFill>
            </a:endParaRPr>
          </a:p>
          <a:p>
            <a:pPr marL="137160" indent="0">
              <a:buNone/>
            </a:pPr>
            <a:r>
              <a:rPr lang="da-DK" sz="1600" dirty="0">
                <a:solidFill>
                  <a:srgbClr val="FF0000"/>
                </a:solidFill>
              </a:rPr>
              <a:t>Mere fjernledelse </a:t>
            </a:r>
            <a:r>
              <a:rPr lang="da-DK" sz="1600" dirty="0">
                <a:solidFill>
                  <a:schemeClr val="bg1"/>
                </a:solidFill>
              </a:rPr>
              <a:t>under pandemien: </a:t>
            </a:r>
          </a:p>
          <a:p>
            <a:pPr marL="137160" indent="0">
              <a:buNone/>
            </a:pPr>
            <a:r>
              <a:rPr lang="da-DK" sz="1600" i="1" dirty="0">
                <a:solidFill>
                  <a:schemeClr val="bg1"/>
                </a:solidFill>
              </a:rPr>
              <a:t>	”.. skriftlig information til hver afdeling, information på det fælles intranet, 	</a:t>
            </a:r>
            <a:r>
              <a:rPr lang="da-DK" sz="1600" i="1" dirty="0" err="1">
                <a:solidFill>
                  <a:schemeClr val="bg1"/>
                </a:solidFill>
              </a:rPr>
              <a:t>Facetime</a:t>
            </a:r>
            <a:r>
              <a:rPr lang="da-DK" sz="1600" i="1" dirty="0">
                <a:solidFill>
                  <a:schemeClr val="bg1"/>
                </a:solidFill>
              </a:rPr>
              <a:t>/Skype-møder med afdelingerne samt videoer med information og 	telefonsamtaler”.</a:t>
            </a:r>
            <a:endParaRPr lang="en-US" sz="1600" dirty="0">
              <a:solidFill>
                <a:schemeClr val="bg1"/>
              </a:solidFill>
            </a:endParaRPr>
          </a:p>
          <a:p>
            <a:pPr marL="0" lvl="0" indent="0" algn="l" rtl="0">
              <a:lnSpc>
                <a:spcPct val="70000"/>
              </a:lnSpc>
              <a:spcBef>
                <a:spcPts val="750"/>
              </a:spcBef>
              <a:spcAft>
                <a:spcPts val="0"/>
              </a:spcAft>
              <a:buSzPts val="450"/>
              <a:buNone/>
            </a:pPr>
            <a:endParaRPr dirty="0"/>
          </a:p>
        </p:txBody>
      </p:sp>
      <p:sp>
        <p:nvSpPr>
          <p:cNvPr id="642" name="Google Shape;642;p10"/>
          <p:cNvSpPr txBox="1">
            <a:spLocks noGrp="1"/>
          </p:cNvSpPr>
          <p:nvPr>
            <p:ph type="body" idx="3"/>
          </p:nvPr>
        </p:nvSpPr>
        <p:spPr>
          <a:xfrm>
            <a:off x="1362075" y="2566236"/>
            <a:ext cx="3602100" cy="290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A095D0"/>
              </a:buClr>
              <a:buSzPts val="1000"/>
              <a:buNone/>
            </a:pPr>
            <a:endParaRPr dirty="0"/>
          </a:p>
        </p:txBody>
      </p:sp>
      <p:pic>
        <p:nvPicPr>
          <p:cNvPr id="644" name="Google Shape;644;p10"/>
          <p:cNvPicPr preferRelativeResize="0"/>
          <p:nvPr/>
        </p:nvPicPr>
        <p:blipFill rotWithShape="1">
          <a:blip r:embed="rId3">
            <a:alphaModFix/>
          </a:blip>
          <a:srcRect/>
          <a:stretch/>
        </p:blipFill>
        <p:spPr>
          <a:xfrm>
            <a:off x="8308209" y="5083065"/>
            <a:ext cx="648913" cy="816290"/>
          </a:xfrm>
          <a:prstGeom prst="rect">
            <a:avLst/>
          </a:prstGeom>
          <a:noFill/>
          <a:ln>
            <a:noFill/>
          </a:ln>
        </p:spPr>
      </p:pic>
      <p:pic>
        <p:nvPicPr>
          <p:cNvPr id="9" name="Picture 2" descr="Chokoladekage opskrift - nem svampet kage | nogetiovnen.d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080" y="179811"/>
            <a:ext cx="1278259" cy="852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2"/>
          <p:cNvSpPr txBox="1">
            <a:spLocks noGrp="1"/>
          </p:cNvSpPr>
          <p:nvPr>
            <p:ph type="ctrTitle"/>
          </p:nvPr>
        </p:nvSpPr>
        <p:spPr>
          <a:xfrm>
            <a:off x="228555" y="452283"/>
            <a:ext cx="8590980" cy="766917"/>
          </a:xfrm>
          <a:prstGeom prst="rect">
            <a:avLst/>
          </a:prstGeom>
          <a:noFill/>
          <a:ln>
            <a:noFill/>
          </a:ln>
        </p:spPr>
        <p:txBody>
          <a:bodyPr spcFirstLastPara="1" wrap="square" lIns="91425" tIns="45700" rIns="91425" bIns="45700" anchor="b" anchorCtr="0">
            <a:normAutofit fontScale="90000"/>
          </a:bodyPr>
          <a:lstStyle/>
          <a:p>
            <a:r>
              <a:rPr lang="da-DK" dirty="0"/>
              <a:t>Æ</a:t>
            </a:r>
            <a:r>
              <a:rPr lang="da-DK" sz="2400" dirty="0">
                <a:solidFill>
                  <a:schemeClr val="bg1"/>
                </a:solidFill>
              </a:rPr>
              <a:t>ndret kundesammensætning/adfærd og sortiment </a:t>
            </a:r>
            <a:br>
              <a:rPr lang="da-DK" sz="2400" dirty="0">
                <a:solidFill>
                  <a:schemeClr val="bg1"/>
                </a:solidFill>
              </a:rPr>
            </a:br>
            <a:endParaRPr dirty="0"/>
          </a:p>
        </p:txBody>
      </p:sp>
      <p:sp>
        <p:nvSpPr>
          <p:cNvPr id="662" name="Google Shape;662;p12"/>
          <p:cNvSpPr txBox="1">
            <a:spLocks noGrp="1"/>
          </p:cNvSpPr>
          <p:nvPr>
            <p:ph type="subTitle" idx="1"/>
          </p:nvPr>
        </p:nvSpPr>
        <p:spPr>
          <a:xfrm>
            <a:off x="324465" y="1219200"/>
            <a:ext cx="7181235" cy="19534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A095D0"/>
              </a:buClr>
              <a:buSzPts val="1800"/>
              <a:buNone/>
            </a:pPr>
            <a:endParaRPr dirty="0"/>
          </a:p>
        </p:txBody>
      </p:sp>
      <p:sp>
        <p:nvSpPr>
          <p:cNvPr id="663" name="Google Shape;663;p12"/>
          <p:cNvSpPr txBox="1">
            <a:spLocks noGrp="1"/>
          </p:cNvSpPr>
          <p:nvPr>
            <p:ph type="body" idx="2"/>
          </p:nvPr>
        </p:nvSpPr>
        <p:spPr>
          <a:xfrm>
            <a:off x="245806" y="894735"/>
            <a:ext cx="8642555" cy="5795339"/>
          </a:xfrm>
          <a:prstGeom prst="rect">
            <a:avLst/>
          </a:prstGeom>
          <a:noFill/>
          <a:ln>
            <a:noFill/>
          </a:ln>
        </p:spPr>
        <p:txBody>
          <a:bodyPr spcFirstLastPara="1" wrap="square" lIns="91425" tIns="45700" rIns="91425" bIns="45700" anchor="t" anchorCtr="0">
            <a:normAutofit lnSpcReduction="10000"/>
          </a:bodyPr>
          <a:lstStyle/>
          <a:p>
            <a:pPr marL="137160" lvl="0" indent="0">
              <a:buNone/>
            </a:pPr>
            <a:endParaRPr lang="da-DK" dirty="0"/>
          </a:p>
          <a:p>
            <a:pPr marL="137160" lvl="0" indent="0">
              <a:buNone/>
            </a:pPr>
            <a:r>
              <a:rPr lang="da-DK" sz="1400" dirty="0">
                <a:solidFill>
                  <a:schemeClr val="bg1"/>
                </a:solidFill>
              </a:rPr>
              <a:t>Ekstrem </a:t>
            </a:r>
            <a:r>
              <a:rPr lang="da-DK" sz="1400" dirty="0">
                <a:solidFill>
                  <a:srgbClr val="FF0000"/>
                </a:solidFill>
              </a:rPr>
              <a:t>travlhed</a:t>
            </a:r>
            <a:r>
              <a:rPr lang="da-DK" sz="1400" dirty="0">
                <a:solidFill>
                  <a:schemeClr val="bg1"/>
                </a:solidFill>
              </a:rPr>
              <a:t> i starten - derefter varierende </a:t>
            </a:r>
            <a:r>
              <a:rPr lang="da-DK" sz="1400" dirty="0" err="1">
                <a:solidFill>
                  <a:schemeClr val="bg1"/>
                </a:solidFill>
              </a:rPr>
              <a:t>kundeflow</a:t>
            </a:r>
            <a:r>
              <a:rPr lang="da-DK" sz="1400" dirty="0">
                <a:solidFill>
                  <a:schemeClr val="bg1"/>
                </a:solidFill>
              </a:rPr>
              <a:t> afhængig af apotekets beliggenhed. </a:t>
            </a:r>
            <a:endParaRPr lang="en-US" sz="1400" dirty="0">
              <a:solidFill>
                <a:schemeClr val="bg1"/>
              </a:solidFill>
            </a:endParaRPr>
          </a:p>
          <a:p>
            <a:pPr lvl="0"/>
            <a:endParaRPr lang="da-DK" sz="1400" dirty="0">
              <a:solidFill>
                <a:schemeClr val="bg1"/>
              </a:solidFill>
            </a:endParaRPr>
          </a:p>
          <a:p>
            <a:pPr marL="137160" lvl="0" indent="0">
              <a:buNone/>
            </a:pPr>
            <a:r>
              <a:rPr lang="da-DK" sz="1400" dirty="0">
                <a:solidFill>
                  <a:schemeClr val="bg1"/>
                </a:solidFill>
              </a:rPr>
              <a:t>Forsøg på </a:t>
            </a:r>
            <a:r>
              <a:rPr lang="da-DK" sz="1400" dirty="0">
                <a:solidFill>
                  <a:srgbClr val="FF0000"/>
                </a:solidFill>
              </a:rPr>
              <a:t>hamstring</a:t>
            </a:r>
            <a:r>
              <a:rPr lang="da-DK" sz="1400" dirty="0">
                <a:solidFill>
                  <a:schemeClr val="bg1"/>
                </a:solidFill>
              </a:rPr>
              <a:t> af medicin i starten af pandemien (dog forsøgt forhindret af Lægemiddelstyrelsens restriktioner på udvalgte lægemidler og lægemiddelgrupper).</a:t>
            </a:r>
          </a:p>
          <a:p>
            <a:pPr marL="137160" lvl="0" indent="0">
              <a:buNone/>
            </a:pPr>
            <a:endParaRPr lang="en-US" sz="1400" dirty="0">
              <a:solidFill>
                <a:schemeClr val="bg1"/>
              </a:solidFill>
            </a:endParaRPr>
          </a:p>
          <a:p>
            <a:pPr marL="137160" lvl="0" indent="0">
              <a:buNone/>
            </a:pPr>
            <a:r>
              <a:rPr lang="da-DK" sz="1400" dirty="0">
                <a:solidFill>
                  <a:schemeClr val="bg1"/>
                </a:solidFill>
              </a:rPr>
              <a:t>Ingen turister eller </a:t>
            </a:r>
            <a:r>
              <a:rPr lang="da-DK" sz="1400" dirty="0" err="1">
                <a:solidFill>
                  <a:schemeClr val="bg1"/>
                </a:solidFill>
              </a:rPr>
              <a:t>festivalgængere</a:t>
            </a:r>
            <a:r>
              <a:rPr lang="da-DK" sz="1400" dirty="0">
                <a:solidFill>
                  <a:schemeClr val="bg1"/>
                </a:solidFill>
              </a:rPr>
              <a:t> blandt kunderne, men mange forældre, der skulle købe håndsprit og håndcreme, samt mange flere (fjerne) pårørende/naboer til kronikere. </a:t>
            </a:r>
          </a:p>
          <a:p>
            <a:pPr marL="137160" lvl="0" indent="0">
              <a:buNone/>
            </a:pPr>
            <a:endParaRPr lang="da-DK" sz="1400" dirty="0">
              <a:solidFill>
                <a:schemeClr val="bg1"/>
              </a:solidFill>
            </a:endParaRPr>
          </a:p>
          <a:p>
            <a:pPr marL="137160" lvl="0" indent="0">
              <a:buNone/>
            </a:pPr>
            <a:r>
              <a:rPr lang="da-DK" sz="1400" dirty="0">
                <a:solidFill>
                  <a:schemeClr val="bg1"/>
                </a:solidFill>
              </a:rPr>
              <a:t>Mange flere </a:t>
            </a:r>
            <a:r>
              <a:rPr lang="da-DK" sz="1400" dirty="0">
                <a:solidFill>
                  <a:srgbClr val="FF0000"/>
                </a:solidFill>
              </a:rPr>
              <a:t>forsendelser, telefonhenvendelser, dosispakket medicin, </a:t>
            </a:r>
            <a:r>
              <a:rPr lang="da-DK" sz="1400" dirty="0" err="1">
                <a:solidFill>
                  <a:srgbClr val="FF0000"/>
                </a:solidFill>
              </a:rPr>
              <a:t>on-line</a:t>
            </a:r>
            <a:r>
              <a:rPr lang="da-DK" sz="1400" dirty="0">
                <a:solidFill>
                  <a:srgbClr val="FF0000"/>
                </a:solidFill>
              </a:rPr>
              <a:t> salg, to-go-sale og drive-in sale.</a:t>
            </a:r>
          </a:p>
          <a:p>
            <a:pPr marL="137160" lvl="0" indent="0">
              <a:buNone/>
            </a:pPr>
            <a:endParaRPr lang="da-DK" sz="1400" dirty="0">
              <a:solidFill>
                <a:schemeClr val="bg1"/>
              </a:solidFill>
            </a:endParaRPr>
          </a:p>
          <a:p>
            <a:pPr marL="137160" lvl="0" indent="0">
              <a:buNone/>
            </a:pPr>
            <a:r>
              <a:rPr lang="da-DK" sz="1400" dirty="0">
                <a:solidFill>
                  <a:srgbClr val="FF0000"/>
                </a:solidFill>
              </a:rPr>
              <a:t>Bange/utrygge/uforstående kunder</a:t>
            </a:r>
            <a:r>
              <a:rPr lang="da-DK" sz="1400" dirty="0">
                <a:solidFill>
                  <a:schemeClr val="bg1"/>
                </a:solidFill>
              </a:rPr>
              <a:t>, der vil hurtigt ud fra apoteket og hjem.</a:t>
            </a:r>
            <a:r>
              <a:rPr lang="da-DK" sz="1400" i="1" dirty="0">
                <a:solidFill>
                  <a:schemeClr val="bg1"/>
                </a:solidFill>
              </a:rPr>
              <a:t> </a:t>
            </a:r>
          </a:p>
          <a:p>
            <a:pPr marL="137160" lvl="0" indent="0">
              <a:buNone/>
            </a:pPr>
            <a:r>
              <a:rPr lang="da-DK" sz="1400" i="1" dirty="0">
                <a:solidFill>
                  <a:schemeClr val="bg1"/>
                </a:solidFill>
              </a:rPr>
              <a:t>	”Eksempelvis oplevede jeg, at en kunde verbalt angreb mig: ”Det er din skyld, hvis 	jeg dør!””</a:t>
            </a:r>
          </a:p>
          <a:p>
            <a:pPr marL="137160" lvl="0" indent="0">
              <a:buNone/>
            </a:pPr>
            <a:r>
              <a:rPr lang="da-DK" sz="1400" i="1" dirty="0">
                <a:solidFill>
                  <a:schemeClr val="bg1"/>
                </a:solidFill>
              </a:rPr>
              <a:t>	”Håndspritten opstillet ved døren til kunderne blev stjålet… Det var en blanding af 	frustration, frygt og egoisme, som ofte gik ud over personalet”.</a:t>
            </a:r>
            <a:endParaRPr lang="en-US" sz="1400" dirty="0">
              <a:solidFill>
                <a:schemeClr val="bg1"/>
              </a:solidFill>
            </a:endParaRPr>
          </a:p>
          <a:p>
            <a:pPr lvl="0"/>
            <a:endParaRPr lang="da-DK" sz="1400" dirty="0">
              <a:solidFill>
                <a:schemeClr val="bg1"/>
              </a:solidFill>
            </a:endParaRPr>
          </a:p>
          <a:p>
            <a:pPr marL="137160" lvl="0" indent="0">
              <a:buNone/>
            </a:pPr>
            <a:r>
              <a:rPr lang="da-DK" sz="1400" dirty="0">
                <a:solidFill>
                  <a:srgbClr val="FF0000"/>
                </a:solidFill>
              </a:rPr>
              <a:t>Forstående kunder. </a:t>
            </a:r>
            <a:r>
              <a:rPr lang="da-DK" sz="1400" i="1" dirty="0">
                <a:solidFill>
                  <a:schemeClr val="bg1"/>
                </a:solidFill>
              </a:rPr>
              <a:t>"Det var ikke sjovt at skulle afvise kunderne, men jeg har ikke oplevet at der ikke var forståelse for tiltaget."</a:t>
            </a:r>
            <a:r>
              <a:rPr lang="da-DK" sz="1400" dirty="0">
                <a:solidFill>
                  <a:schemeClr val="bg1"/>
                </a:solidFill>
              </a:rPr>
              <a:t> </a:t>
            </a:r>
            <a:endParaRPr lang="en-US" sz="1400" dirty="0">
              <a:solidFill>
                <a:schemeClr val="bg1"/>
              </a:solidFill>
            </a:endParaRPr>
          </a:p>
          <a:p>
            <a:pPr lvl="0"/>
            <a:endParaRPr lang="da-DK" sz="1400" dirty="0">
              <a:solidFill>
                <a:schemeClr val="bg1"/>
              </a:solidFill>
            </a:endParaRPr>
          </a:p>
          <a:p>
            <a:pPr marL="137160" lvl="0" indent="0">
              <a:buNone/>
            </a:pPr>
            <a:r>
              <a:rPr lang="da-DK" sz="1400" dirty="0">
                <a:solidFill>
                  <a:srgbClr val="FF0000"/>
                </a:solidFill>
              </a:rPr>
              <a:t>Øget salg </a:t>
            </a:r>
            <a:r>
              <a:rPr lang="da-DK" sz="1400" dirty="0">
                <a:solidFill>
                  <a:schemeClr val="bg1"/>
                </a:solidFill>
              </a:rPr>
              <a:t>af fed håndcreme, Panodil smelt, håndsprit, mundbind, engangshandsker, profylaktisk malariamedicin til lægerne selv. Vedr. håndsprit: </a:t>
            </a:r>
            <a:r>
              <a:rPr lang="da-DK" sz="1400" i="1" dirty="0">
                <a:solidFill>
                  <a:srgbClr val="FF0000"/>
                </a:solidFill>
              </a:rPr>
              <a:t>”Har I mere flydende guld?”</a:t>
            </a:r>
            <a:endParaRPr lang="en-US" sz="1400" dirty="0">
              <a:solidFill>
                <a:srgbClr val="FF0000"/>
              </a:solidFill>
            </a:endParaRPr>
          </a:p>
          <a:p>
            <a:pPr marL="0" lvl="0" indent="0">
              <a:buSzPts val="2160"/>
              <a:buNone/>
            </a:pPr>
            <a:endParaRPr lang="da-DK" sz="2000" dirty="0">
              <a:solidFill>
                <a:schemeClr val="bg1"/>
              </a:solidFill>
            </a:endParaRPr>
          </a:p>
          <a:p>
            <a:pPr marL="0" lvl="0" indent="0">
              <a:buSzPts val="2160"/>
              <a:buNone/>
            </a:pPr>
            <a:endParaRPr sz="2000" dirty="0">
              <a:solidFill>
                <a:schemeClr val="bg1"/>
              </a:solidFill>
            </a:endParaRPr>
          </a:p>
          <a:p>
            <a:pPr marL="0" lvl="0" indent="0" algn="l" rtl="0">
              <a:lnSpc>
                <a:spcPct val="90000"/>
              </a:lnSpc>
              <a:spcBef>
                <a:spcPts val="750"/>
              </a:spcBef>
              <a:spcAft>
                <a:spcPts val="0"/>
              </a:spcAft>
              <a:buSzPts val="2400"/>
              <a:buNone/>
            </a:pPr>
            <a:endParaRPr sz="2000" b="1" dirty="0">
              <a:solidFill>
                <a:schemeClr val="lt1"/>
              </a:solidFill>
            </a:endParaRPr>
          </a:p>
          <a:p>
            <a:pPr marL="0" lvl="0" indent="0" algn="l" rtl="0">
              <a:lnSpc>
                <a:spcPct val="90000"/>
              </a:lnSpc>
              <a:spcBef>
                <a:spcPts val="750"/>
              </a:spcBef>
              <a:spcAft>
                <a:spcPts val="0"/>
              </a:spcAft>
              <a:buSzPts val="2400"/>
              <a:buNone/>
            </a:pPr>
            <a:endParaRPr sz="2000" b="1" dirty="0">
              <a:solidFill>
                <a:schemeClr val="lt1"/>
              </a:solidFill>
            </a:endParaRPr>
          </a:p>
          <a:p>
            <a:pPr marL="0" lvl="0" indent="0" algn="l" rtl="0">
              <a:lnSpc>
                <a:spcPct val="90000"/>
              </a:lnSpc>
              <a:spcBef>
                <a:spcPts val="750"/>
              </a:spcBef>
              <a:spcAft>
                <a:spcPts val="0"/>
              </a:spcAft>
              <a:buSzPts val="2400"/>
              <a:buNone/>
            </a:pPr>
            <a:endParaRPr sz="2000" b="1" dirty="0">
              <a:solidFill>
                <a:schemeClr val="lt1"/>
              </a:solidFill>
            </a:endParaRPr>
          </a:p>
          <a:p>
            <a:pPr marL="0" lvl="0" indent="0" algn="l" rtl="0">
              <a:lnSpc>
                <a:spcPct val="90000"/>
              </a:lnSpc>
              <a:spcBef>
                <a:spcPts val="750"/>
              </a:spcBef>
              <a:spcAft>
                <a:spcPts val="0"/>
              </a:spcAft>
              <a:buSzPts val="2400"/>
              <a:buNone/>
            </a:pPr>
            <a:endParaRPr sz="2000" b="1" dirty="0">
              <a:solidFill>
                <a:schemeClr val="lt1"/>
              </a:solidFill>
            </a:endParaRPr>
          </a:p>
          <a:p>
            <a:pPr marL="0" lvl="0" indent="0" algn="l" rtl="0">
              <a:lnSpc>
                <a:spcPct val="90000"/>
              </a:lnSpc>
              <a:spcBef>
                <a:spcPts val="750"/>
              </a:spcBef>
              <a:spcAft>
                <a:spcPts val="0"/>
              </a:spcAft>
              <a:buSzPts val="2400"/>
              <a:buNone/>
            </a:pPr>
            <a:endParaRPr sz="2000" b="1" dirty="0">
              <a:solidFill>
                <a:schemeClr val="lt1"/>
              </a:solidFill>
            </a:endParaRPr>
          </a:p>
          <a:p>
            <a:pPr marL="0" lvl="0" indent="0" algn="l" rtl="0">
              <a:lnSpc>
                <a:spcPct val="90000"/>
              </a:lnSpc>
              <a:spcBef>
                <a:spcPts val="750"/>
              </a:spcBef>
              <a:spcAft>
                <a:spcPts val="0"/>
              </a:spcAft>
              <a:buSzPts val="2400"/>
              <a:buNone/>
            </a:pPr>
            <a:endParaRPr sz="2000" b="1" dirty="0">
              <a:solidFill>
                <a:schemeClr val="lt1"/>
              </a:solidFill>
            </a:endParaRPr>
          </a:p>
        </p:txBody>
      </p:sp>
      <p:sp>
        <p:nvSpPr>
          <p:cNvPr id="664" name="Google Shape;664;p12"/>
          <p:cNvSpPr txBox="1">
            <a:spLocks noGrp="1"/>
          </p:cNvSpPr>
          <p:nvPr>
            <p:ph type="body" idx="3"/>
          </p:nvPr>
        </p:nvSpPr>
        <p:spPr>
          <a:xfrm>
            <a:off x="4884738" y="6399561"/>
            <a:ext cx="3602037" cy="290513"/>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A095D0"/>
              </a:buClr>
              <a:buSzPts val="1000"/>
              <a:buNone/>
            </a:pPr>
            <a:endParaRPr/>
          </a:p>
        </p:txBody>
      </p:sp>
      <p:sp>
        <p:nvSpPr>
          <p:cNvPr id="666" name="Google Shape;666;p12"/>
          <p:cNvSpPr/>
          <p:nvPr/>
        </p:nvSpPr>
        <p:spPr>
          <a:xfrm>
            <a:off x="0" y="102920"/>
            <a:ext cx="65" cy="251359"/>
          </a:xfrm>
          <a:prstGeom prst="rect">
            <a:avLst/>
          </a:prstGeom>
          <a:solidFill>
            <a:srgbClr val="F8F9FA"/>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8809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3" name="Google Shape;663;p12"/>
          <p:cNvSpPr txBox="1">
            <a:spLocks noGrp="1"/>
          </p:cNvSpPr>
          <p:nvPr>
            <p:ph type="body" idx="2"/>
          </p:nvPr>
        </p:nvSpPr>
        <p:spPr>
          <a:xfrm>
            <a:off x="208418" y="1122108"/>
            <a:ext cx="8727164" cy="5608526"/>
          </a:xfrm>
          <a:prstGeom prst="rect">
            <a:avLst/>
          </a:prstGeom>
          <a:noFill/>
          <a:ln>
            <a:noFill/>
          </a:ln>
        </p:spPr>
        <p:txBody>
          <a:bodyPr spcFirstLastPara="1" wrap="square" lIns="91425" tIns="45700" rIns="91425" bIns="45700" anchor="t" anchorCtr="0">
            <a:normAutofit fontScale="85000" lnSpcReduction="20000"/>
          </a:bodyPr>
          <a:lstStyle/>
          <a:p>
            <a:pPr marL="137160" indent="0">
              <a:buNone/>
            </a:pPr>
            <a:r>
              <a:rPr lang="da-DK" sz="1500" dirty="0">
                <a:solidFill>
                  <a:srgbClr val="FF0000"/>
                </a:solidFill>
              </a:rPr>
              <a:t>Prioritering mellem smittefare og diskretion </a:t>
            </a:r>
            <a:r>
              <a:rPr lang="da-DK" sz="1500" dirty="0">
                <a:solidFill>
                  <a:schemeClr val="bg1"/>
                </a:solidFill>
              </a:rPr>
              <a:t>- udfordret pga. plexiglasskærme. Både personale og kunder reagerede på den nedsatte diskretion (og fremmedgørelsen ved den fysiske adskillelse) ved ikke at indgå i dialog om lægemidlerne som før.</a:t>
            </a:r>
            <a:endParaRPr lang="en-US" sz="1500" dirty="0">
              <a:solidFill>
                <a:schemeClr val="bg1"/>
              </a:solidFill>
            </a:endParaRPr>
          </a:p>
          <a:p>
            <a:pPr marL="137160" lvl="0" indent="0">
              <a:buNone/>
            </a:pPr>
            <a:endParaRPr lang="da-DK" sz="1500" dirty="0">
              <a:solidFill>
                <a:schemeClr val="bg1"/>
              </a:solidFill>
            </a:endParaRPr>
          </a:p>
          <a:p>
            <a:pPr marL="137160" lvl="0" indent="0">
              <a:buNone/>
            </a:pPr>
            <a:r>
              <a:rPr lang="da-DK" sz="1500" dirty="0">
                <a:solidFill>
                  <a:schemeClr val="bg1"/>
                </a:solidFill>
              </a:rPr>
              <a:t>Hvem der skulle sælges værnemidler til, og om hvem man skulle </a:t>
            </a:r>
            <a:r>
              <a:rPr lang="da-DK" sz="1500" dirty="0">
                <a:solidFill>
                  <a:srgbClr val="FF0000"/>
                </a:solidFill>
              </a:rPr>
              <a:t>prioritere at rådgive?</a:t>
            </a:r>
          </a:p>
          <a:p>
            <a:pPr marL="137160" lvl="0" indent="0">
              <a:buNone/>
            </a:pPr>
            <a:r>
              <a:rPr lang="da-DK" sz="1500" i="1" dirty="0">
                <a:solidFill>
                  <a:schemeClr val="bg1"/>
                </a:solidFill>
              </a:rPr>
              <a:t>	”Rigtig svært at afvise dem, der ikke var kategoriseret som ’’særligt udsatte’’…  	grænseoverskridende at skulle spørge om kundens alder og sygdom, for at jeg faktisk blot   	skulle sælge noget på håndkøb. Men sådan var det, og vi blev i denne situation    	nødt til at 	opprioritere, dem der var i risikogruppen”.</a:t>
            </a:r>
            <a:endParaRPr lang="da-DK" sz="1500" dirty="0">
              <a:solidFill>
                <a:schemeClr val="bg1"/>
              </a:solidFill>
            </a:endParaRPr>
          </a:p>
          <a:p>
            <a:pPr marL="137160" lvl="0" indent="0">
              <a:buNone/>
            </a:pPr>
            <a:r>
              <a:rPr lang="da-DK" sz="1500" dirty="0">
                <a:solidFill>
                  <a:srgbClr val="FF0000"/>
                </a:solidFill>
              </a:rPr>
              <a:t>Voldsomme prisstigninger på håndsprit (og uenighed herom)</a:t>
            </a:r>
          </a:p>
          <a:p>
            <a:pPr marL="137160" lvl="0" indent="0">
              <a:buNone/>
            </a:pPr>
            <a:r>
              <a:rPr lang="da-DK" sz="1500" dirty="0">
                <a:solidFill>
                  <a:schemeClr val="bg1"/>
                </a:solidFill>
              </a:rPr>
              <a:t>	”</a:t>
            </a:r>
            <a:r>
              <a:rPr lang="da-DK" sz="1500" i="1" dirty="0">
                <a:solidFill>
                  <a:schemeClr val="bg1"/>
                </a:solidFill>
              </a:rPr>
              <a:t>På grund af den store efterspørgsel, valgte apotekeren at sætte prisen op på 	håndsprit, samt at indkøbe håndsprit og mundbind fra andre leverandører som 	apoteket normalt ikke handler ved. Dette har været en stor fortjeneste for apoteket, 	men en dyr fornøjelse hos kunden”. </a:t>
            </a:r>
          </a:p>
          <a:p>
            <a:pPr marL="137160" lvl="0" indent="0">
              <a:buNone/>
            </a:pPr>
            <a:r>
              <a:rPr lang="da-DK" sz="1500" i="1" dirty="0">
                <a:solidFill>
                  <a:schemeClr val="bg1"/>
                </a:solidFill>
              </a:rPr>
              <a:t>	”Vi driver ikke forretning på kriser!”</a:t>
            </a:r>
            <a:r>
              <a:rPr lang="da-DK" sz="1500" dirty="0">
                <a:solidFill>
                  <a:schemeClr val="bg1"/>
                </a:solidFill>
              </a:rPr>
              <a:t> (kommentar om et andet apotek)</a:t>
            </a:r>
            <a:endParaRPr lang="en-US" sz="1500" dirty="0">
              <a:solidFill>
                <a:schemeClr val="bg1"/>
              </a:solidFill>
            </a:endParaRPr>
          </a:p>
          <a:p>
            <a:pPr marL="137160" lvl="0" indent="0">
              <a:buNone/>
            </a:pPr>
            <a:endParaRPr lang="en-US" sz="1500" dirty="0">
              <a:solidFill>
                <a:schemeClr val="bg1"/>
              </a:solidFill>
            </a:endParaRPr>
          </a:p>
          <a:p>
            <a:pPr marL="137160" lvl="0" indent="0">
              <a:buNone/>
            </a:pPr>
            <a:r>
              <a:rPr lang="da-DK" sz="1500" dirty="0">
                <a:solidFill>
                  <a:schemeClr val="bg1"/>
                </a:solidFill>
              </a:rPr>
              <a:t>De ekstra </a:t>
            </a:r>
            <a:r>
              <a:rPr lang="da-DK" sz="1500" dirty="0">
                <a:solidFill>
                  <a:srgbClr val="FF0000"/>
                </a:solidFill>
              </a:rPr>
              <a:t>restriktioner på udleveringsbestemmelserne </a:t>
            </a:r>
            <a:r>
              <a:rPr lang="da-DK" sz="1500" dirty="0">
                <a:solidFill>
                  <a:schemeClr val="bg1"/>
                </a:solidFill>
              </a:rPr>
              <a:t>gav ikke altid mening, og var potentielt til skade for den enkelte patient, om end overordnet til fællesskabets bedste.</a:t>
            </a:r>
          </a:p>
          <a:p>
            <a:pPr marL="137160" lvl="0" indent="0">
              <a:buNone/>
            </a:pPr>
            <a:r>
              <a:rPr lang="da-DK" sz="1500" dirty="0">
                <a:solidFill>
                  <a:schemeClr val="bg1"/>
                </a:solidFill>
              </a:rPr>
              <a:t>	</a:t>
            </a:r>
            <a:r>
              <a:rPr lang="da-DK" sz="1500" i="1" dirty="0">
                <a:solidFill>
                  <a:schemeClr val="bg1"/>
                </a:solidFill>
              </a:rPr>
              <a:t>”Det sender nogle modsatrettede signaler til borgerne. De bliver anbefalet at købe ind for 	andre og tage så få indkøbsture som muligt, men må samtidig kun købe én rulle 	</a:t>
            </a:r>
            <a:r>
              <a:rPr lang="da-DK" sz="1500" i="1" dirty="0" err="1">
                <a:solidFill>
                  <a:schemeClr val="bg1"/>
                </a:solidFill>
              </a:rPr>
              <a:t>Treo</a:t>
            </a:r>
            <a:r>
              <a:rPr lang="da-DK" sz="1500" i="1" dirty="0">
                <a:solidFill>
                  <a:schemeClr val="bg1"/>
                </a:solidFill>
              </a:rPr>
              <a:t> pr. kunde pr. dag”.</a:t>
            </a:r>
            <a:endParaRPr lang="en-US" sz="1500" dirty="0">
              <a:solidFill>
                <a:schemeClr val="bg1"/>
              </a:solidFill>
            </a:endParaRPr>
          </a:p>
          <a:p>
            <a:pPr marL="0" indent="0">
              <a:buSzPts val="2400"/>
              <a:buNone/>
            </a:pPr>
            <a:endParaRPr lang="da-DK" sz="1500" dirty="0">
              <a:solidFill>
                <a:schemeClr val="bg1"/>
              </a:solidFill>
            </a:endParaRPr>
          </a:p>
          <a:p>
            <a:pPr marL="0" indent="0">
              <a:buSzPts val="2400"/>
              <a:buNone/>
            </a:pPr>
            <a:r>
              <a:rPr lang="da-DK" sz="1500" dirty="0">
                <a:solidFill>
                  <a:schemeClr val="bg1"/>
                </a:solidFill>
              </a:rPr>
              <a:t>Kundens ønske om at komme </a:t>
            </a:r>
            <a:r>
              <a:rPr lang="da-DK" sz="1500" dirty="0">
                <a:solidFill>
                  <a:srgbClr val="FF0000"/>
                </a:solidFill>
              </a:rPr>
              <a:t>hurtigt ud </a:t>
            </a:r>
            <a:r>
              <a:rPr lang="da-DK" sz="1500" dirty="0">
                <a:solidFill>
                  <a:schemeClr val="bg1"/>
                </a:solidFill>
              </a:rPr>
              <a:t>fra apoteket igen, og apotekets ønske om at få kunderne hurtigt ud. </a:t>
            </a:r>
          </a:p>
          <a:p>
            <a:pPr marL="0" indent="0">
              <a:buSzPts val="2400"/>
              <a:buNone/>
            </a:pPr>
            <a:r>
              <a:rPr lang="da-DK" sz="1500" i="1" dirty="0">
                <a:solidFill>
                  <a:schemeClr val="bg1"/>
                </a:solidFill>
              </a:rPr>
              <a:t>	”Det stod os frit for at iføre os værnemidler, sætte afskærmning op og nærmest lukke 	hele butikken ned for kun at ekspedere kunderne udenfor. Dette strider mod det, vi har 	lært: vi skal sørge for, at kunderne får den hjælp, de har behov for. Hvordan skulle vi 	kunne rådgive kunderne fyldestgørende, hvis de skulle jages ud af butikken hurtigst 	muligt, eller vi ikke måtte vise dem, hvordan de skulle anvende lægemidler og 	omsorgsprodukter?”</a:t>
            </a:r>
            <a:endParaRPr lang="en-US" sz="1500" dirty="0">
              <a:solidFill>
                <a:schemeClr val="bg1"/>
              </a:solidFill>
            </a:endParaRPr>
          </a:p>
          <a:p>
            <a:pPr marL="0" lvl="0" indent="0" algn="l" rtl="0">
              <a:lnSpc>
                <a:spcPct val="90000"/>
              </a:lnSpc>
              <a:spcBef>
                <a:spcPts val="750"/>
              </a:spcBef>
              <a:spcAft>
                <a:spcPts val="0"/>
              </a:spcAft>
              <a:buSzPts val="2400"/>
              <a:buNone/>
            </a:pPr>
            <a:endParaRPr lang="da-DK" sz="2000" b="1" dirty="0">
              <a:solidFill>
                <a:schemeClr val="lt1"/>
              </a:solidFill>
            </a:endParaRPr>
          </a:p>
          <a:p>
            <a:pPr marL="0" lvl="0" indent="0" algn="l" rtl="0">
              <a:lnSpc>
                <a:spcPct val="90000"/>
              </a:lnSpc>
              <a:spcBef>
                <a:spcPts val="750"/>
              </a:spcBef>
              <a:spcAft>
                <a:spcPts val="0"/>
              </a:spcAft>
              <a:buSzPts val="2400"/>
              <a:buNone/>
            </a:pPr>
            <a:endParaRPr sz="2000" b="1" dirty="0">
              <a:solidFill>
                <a:schemeClr val="lt1"/>
              </a:solidFill>
            </a:endParaRPr>
          </a:p>
          <a:p>
            <a:pPr marL="0" lvl="0" indent="0" algn="l" rtl="0">
              <a:lnSpc>
                <a:spcPct val="90000"/>
              </a:lnSpc>
              <a:spcBef>
                <a:spcPts val="750"/>
              </a:spcBef>
              <a:spcAft>
                <a:spcPts val="0"/>
              </a:spcAft>
              <a:buSzPts val="2400"/>
              <a:buNone/>
            </a:pPr>
            <a:endParaRPr sz="2000" b="1" dirty="0">
              <a:solidFill>
                <a:schemeClr val="lt1"/>
              </a:solidFill>
            </a:endParaRPr>
          </a:p>
          <a:p>
            <a:pPr marL="0" lvl="0" indent="0" algn="l" rtl="0">
              <a:lnSpc>
                <a:spcPct val="90000"/>
              </a:lnSpc>
              <a:spcBef>
                <a:spcPts val="750"/>
              </a:spcBef>
              <a:spcAft>
                <a:spcPts val="0"/>
              </a:spcAft>
              <a:buSzPts val="2400"/>
              <a:buNone/>
            </a:pPr>
            <a:endParaRPr sz="2000" b="1" dirty="0">
              <a:solidFill>
                <a:schemeClr val="lt1"/>
              </a:solidFill>
            </a:endParaRPr>
          </a:p>
          <a:p>
            <a:pPr marL="0" lvl="0" indent="0" algn="l" rtl="0">
              <a:lnSpc>
                <a:spcPct val="90000"/>
              </a:lnSpc>
              <a:spcBef>
                <a:spcPts val="750"/>
              </a:spcBef>
              <a:spcAft>
                <a:spcPts val="0"/>
              </a:spcAft>
              <a:buSzPts val="2400"/>
              <a:buNone/>
            </a:pPr>
            <a:endParaRPr sz="2000" b="1" dirty="0">
              <a:solidFill>
                <a:schemeClr val="lt1"/>
              </a:solidFill>
            </a:endParaRPr>
          </a:p>
          <a:p>
            <a:pPr marL="0" lvl="0" indent="0" algn="l" rtl="0">
              <a:lnSpc>
                <a:spcPct val="90000"/>
              </a:lnSpc>
              <a:spcBef>
                <a:spcPts val="750"/>
              </a:spcBef>
              <a:spcAft>
                <a:spcPts val="0"/>
              </a:spcAft>
              <a:buSzPts val="2400"/>
              <a:buNone/>
            </a:pPr>
            <a:endParaRPr sz="2000" b="1" dirty="0">
              <a:solidFill>
                <a:schemeClr val="lt1"/>
              </a:solidFill>
            </a:endParaRPr>
          </a:p>
          <a:p>
            <a:pPr marL="0" lvl="0" indent="0" algn="l" rtl="0">
              <a:lnSpc>
                <a:spcPct val="90000"/>
              </a:lnSpc>
              <a:spcBef>
                <a:spcPts val="750"/>
              </a:spcBef>
              <a:spcAft>
                <a:spcPts val="0"/>
              </a:spcAft>
              <a:buSzPts val="2400"/>
              <a:buNone/>
            </a:pPr>
            <a:endParaRPr sz="2000" b="1" dirty="0">
              <a:solidFill>
                <a:schemeClr val="lt1"/>
              </a:solidFill>
            </a:endParaRPr>
          </a:p>
        </p:txBody>
      </p:sp>
      <p:sp>
        <p:nvSpPr>
          <p:cNvPr id="664" name="Google Shape;664;p12"/>
          <p:cNvSpPr txBox="1">
            <a:spLocks noGrp="1"/>
          </p:cNvSpPr>
          <p:nvPr>
            <p:ph type="body" idx="3"/>
          </p:nvPr>
        </p:nvSpPr>
        <p:spPr>
          <a:xfrm>
            <a:off x="4884738" y="6399561"/>
            <a:ext cx="3602037" cy="290513"/>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A095D0"/>
              </a:buClr>
              <a:buSzPts val="1000"/>
              <a:buNone/>
            </a:pPr>
            <a:endParaRPr dirty="0"/>
          </a:p>
        </p:txBody>
      </p:sp>
      <p:pic>
        <p:nvPicPr>
          <p:cNvPr id="665" name="Google Shape;665;p12"/>
          <p:cNvPicPr preferRelativeResize="0"/>
          <p:nvPr/>
        </p:nvPicPr>
        <p:blipFill rotWithShape="1">
          <a:blip r:embed="rId3">
            <a:alphaModFix/>
          </a:blip>
          <a:srcRect/>
          <a:stretch/>
        </p:blipFill>
        <p:spPr>
          <a:xfrm>
            <a:off x="7505699" y="127366"/>
            <a:ext cx="1359117" cy="993832"/>
          </a:xfrm>
          <a:prstGeom prst="rect">
            <a:avLst/>
          </a:prstGeom>
          <a:noFill/>
          <a:ln>
            <a:noFill/>
          </a:ln>
        </p:spPr>
      </p:pic>
      <p:sp>
        <p:nvSpPr>
          <p:cNvPr id="666" name="Google Shape;666;p12"/>
          <p:cNvSpPr/>
          <p:nvPr/>
        </p:nvSpPr>
        <p:spPr>
          <a:xfrm>
            <a:off x="0" y="102920"/>
            <a:ext cx="65" cy="251359"/>
          </a:xfrm>
          <a:prstGeom prst="rect">
            <a:avLst/>
          </a:prstGeom>
          <a:solidFill>
            <a:srgbClr val="F8F9FA"/>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Arial"/>
              <a:ea typeface="Arial"/>
              <a:cs typeface="Arial"/>
              <a:sym typeface="Arial"/>
            </a:endParaRPr>
          </a:p>
        </p:txBody>
      </p:sp>
      <p:sp>
        <p:nvSpPr>
          <p:cNvPr id="10" name="Google Shape;661;p12">
            <a:extLst>
              <a:ext uri="{FF2B5EF4-FFF2-40B4-BE49-F238E27FC236}">
                <a16:creationId xmlns:a16="http://schemas.microsoft.com/office/drawing/2014/main" id="{3B37FD0C-3B53-46D1-BBC6-CE6E7D55CDF6}"/>
              </a:ext>
            </a:extLst>
          </p:cNvPr>
          <p:cNvSpPr txBox="1">
            <a:spLocks/>
          </p:cNvSpPr>
          <p:nvPr/>
        </p:nvSpPr>
        <p:spPr>
          <a:xfrm>
            <a:off x="228555" y="452283"/>
            <a:ext cx="8590980" cy="766917"/>
          </a:xfrm>
          <a:prstGeom prst="rect">
            <a:avLst/>
          </a:prstGeom>
          <a:noFill/>
          <a:ln>
            <a:noFill/>
          </a:ln>
        </p:spPr>
        <p:txBody>
          <a:bodyPr spcFirstLastPara="1" wrap="square" lIns="91425" tIns="45700" rIns="91425" bIns="45700" anchor="b"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2200"/>
              <a:buFont typeface="Verdana"/>
              <a:buNone/>
              <a:defRPr sz="22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da-DK" dirty="0"/>
              <a:t>Mange etiske dilemmaer og prioriteringer</a:t>
            </a:r>
            <a:r>
              <a:rPr lang="da-DK" sz="2400" dirty="0">
                <a:solidFill>
                  <a:schemeClr val="bg1"/>
                </a:solidFill>
              </a:rPr>
              <a:t/>
            </a:r>
            <a:br>
              <a:rPr lang="da-DK" sz="2400" dirty="0">
                <a:solidFill>
                  <a:schemeClr val="bg1"/>
                </a:solidFill>
              </a:rPr>
            </a:br>
            <a:endParaRPr lang="da-DK" dirty="0"/>
          </a:p>
        </p:txBody>
      </p:sp>
    </p:spTree>
    <p:extLst>
      <p:ext uri="{BB962C8B-B14F-4D97-AF65-F5344CB8AC3E}">
        <p14:creationId xmlns:p14="http://schemas.microsoft.com/office/powerpoint/2010/main" val="344712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3"/>
          <p:cNvSpPr txBox="1">
            <a:spLocks noGrp="1"/>
          </p:cNvSpPr>
          <p:nvPr>
            <p:ph type="ctrTitle"/>
          </p:nvPr>
        </p:nvSpPr>
        <p:spPr>
          <a:xfrm>
            <a:off x="78824" y="484061"/>
            <a:ext cx="8034300" cy="499165"/>
          </a:xfrm>
          <a:prstGeom prst="rect">
            <a:avLst/>
          </a:prstGeom>
          <a:noFill/>
          <a:ln>
            <a:noFill/>
          </a:ln>
        </p:spPr>
        <p:txBody>
          <a:bodyPr spcFirstLastPara="1" wrap="square" lIns="91425" tIns="45700" rIns="91425" bIns="45700" anchor="b" anchorCtr="0">
            <a:normAutofit fontScale="90000"/>
          </a:bodyPr>
          <a:lstStyle/>
          <a:p>
            <a:r>
              <a:rPr lang="en-US" sz="2400" dirty="0">
                <a:solidFill>
                  <a:schemeClr val="bg1"/>
                </a:solidFill>
              </a:rPr>
              <a:t/>
            </a:r>
            <a:br>
              <a:rPr lang="en-US" sz="2400" dirty="0">
                <a:solidFill>
                  <a:schemeClr val="bg1"/>
                </a:solidFill>
              </a:rPr>
            </a:br>
            <a:endParaRPr dirty="0"/>
          </a:p>
        </p:txBody>
      </p:sp>
      <p:sp>
        <p:nvSpPr>
          <p:cNvPr id="673" name="Google Shape;673;p13"/>
          <p:cNvSpPr txBox="1">
            <a:spLocks noGrp="1"/>
          </p:cNvSpPr>
          <p:nvPr>
            <p:ph type="subTitle" idx="1"/>
          </p:nvPr>
        </p:nvSpPr>
        <p:spPr>
          <a:xfrm>
            <a:off x="647700" y="1516845"/>
            <a:ext cx="6858000" cy="1655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A095D0"/>
              </a:buClr>
              <a:buSzPts val="1800"/>
              <a:buNone/>
            </a:pPr>
            <a:endParaRPr/>
          </a:p>
        </p:txBody>
      </p:sp>
      <p:sp>
        <p:nvSpPr>
          <p:cNvPr id="674" name="Google Shape;674;p13"/>
          <p:cNvSpPr txBox="1">
            <a:spLocks noGrp="1"/>
          </p:cNvSpPr>
          <p:nvPr>
            <p:ph type="body" idx="2"/>
          </p:nvPr>
        </p:nvSpPr>
        <p:spPr>
          <a:xfrm>
            <a:off x="88491" y="983226"/>
            <a:ext cx="8876634" cy="5791200"/>
          </a:xfrm>
          <a:prstGeom prst="rect">
            <a:avLst/>
          </a:prstGeom>
          <a:noFill/>
          <a:ln>
            <a:noFill/>
          </a:ln>
        </p:spPr>
        <p:txBody>
          <a:bodyPr spcFirstLastPara="1" wrap="square" lIns="91425" tIns="45700" rIns="91425" bIns="45700" anchor="t" anchorCtr="0">
            <a:normAutofit fontScale="92500" lnSpcReduction="20000"/>
          </a:bodyPr>
          <a:lstStyle/>
          <a:p>
            <a:pPr marL="137160" lvl="0" indent="0">
              <a:buNone/>
            </a:pPr>
            <a:r>
              <a:rPr lang="da-DK" sz="1400" dirty="0">
                <a:solidFill>
                  <a:srgbClr val="FF0000"/>
                </a:solidFill>
              </a:rPr>
              <a:t>Plexiglasskærmene</a:t>
            </a:r>
            <a:r>
              <a:rPr lang="da-DK" sz="1400" dirty="0">
                <a:solidFill>
                  <a:schemeClr val="bg1"/>
                </a:solidFill>
              </a:rPr>
              <a:t> (herunder ikke at kunne vende computerskærmene grundet disse).  </a:t>
            </a:r>
            <a:endParaRPr lang="en-US" sz="1400" dirty="0">
              <a:solidFill>
                <a:schemeClr val="bg1"/>
              </a:solidFill>
            </a:endParaRPr>
          </a:p>
          <a:p>
            <a:pPr lvl="0"/>
            <a:endParaRPr lang="da-DK" sz="1400" dirty="0">
              <a:solidFill>
                <a:srgbClr val="FF0000"/>
              </a:solidFill>
            </a:endParaRPr>
          </a:p>
          <a:p>
            <a:pPr marL="137160" lvl="0" indent="0">
              <a:buNone/>
            </a:pPr>
            <a:r>
              <a:rPr lang="da-DK" sz="1400" dirty="0">
                <a:solidFill>
                  <a:srgbClr val="FF0000"/>
                </a:solidFill>
              </a:rPr>
              <a:t>At man ikke har kunden foran sig i skranken </a:t>
            </a:r>
            <a:r>
              <a:rPr lang="da-DK" sz="1400" dirty="0">
                <a:solidFill>
                  <a:schemeClr val="bg1"/>
                </a:solidFill>
              </a:rPr>
              <a:t>(medicin bliver sendt, hentet af andre, afleveret på parkeringsplads, købt i drive-in mv.).</a:t>
            </a:r>
            <a:endParaRPr lang="en-US" sz="1400" dirty="0">
              <a:solidFill>
                <a:schemeClr val="bg1"/>
              </a:solidFill>
            </a:endParaRPr>
          </a:p>
          <a:p>
            <a:pPr lvl="0"/>
            <a:endParaRPr lang="da-DK" sz="1400" dirty="0">
              <a:solidFill>
                <a:schemeClr val="bg1"/>
              </a:solidFill>
            </a:endParaRPr>
          </a:p>
          <a:p>
            <a:pPr marL="137160" lvl="0" indent="0">
              <a:buNone/>
            </a:pPr>
            <a:r>
              <a:rPr lang="da-DK" sz="1400" dirty="0">
                <a:solidFill>
                  <a:srgbClr val="FF0000"/>
                </a:solidFill>
              </a:rPr>
              <a:t>De mange informationer og ændringer </a:t>
            </a:r>
            <a:r>
              <a:rPr lang="da-DK" sz="1400" dirty="0">
                <a:solidFill>
                  <a:schemeClr val="bg1"/>
                </a:solidFill>
              </a:rPr>
              <a:t>–</a:t>
            </a:r>
            <a:r>
              <a:rPr lang="da-DK" sz="1400" dirty="0">
                <a:solidFill>
                  <a:srgbClr val="FF0000"/>
                </a:solidFill>
              </a:rPr>
              <a:t> </a:t>
            </a:r>
            <a:r>
              <a:rPr lang="da-DK" sz="1400" dirty="0">
                <a:solidFill>
                  <a:schemeClr val="bg1"/>
                </a:solidFill>
              </a:rPr>
              <a:t>i perioder alt for lidt snak om lægemidler, men meget fokus på selvscanning af </a:t>
            </a:r>
            <a:r>
              <a:rPr lang="da-DK" sz="1400" dirty="0" err="1">
                <a:solidFill>
                  <a:schemeClr val="bg1"/>
                </a:solidFill>
              </a:rPr>
              <a:t>sygesikeringskort</a:t>
            </a:r>
            <a:r>
              <a:rPr lang="da-DK" sz="1400" dirty="0">
                <a:solidFill>
                  <a:schemeClr val="bg1"/>
                </a:solidFill>
              </a:rPr>
              <a:t>, betaling, </a:t>
            </a:r>
            <a:r>
              <a:rPr lang="da-DK" sz="1400" dirty="0" err="1">
                <a:solidFill>
                  <a:schemeClr val="bg1"/>
                </a:solidFill>
              </a:rPr>
              <a:t>corona</a:t>
            </a:r>
            <a:r>
              <a:rPr lang="da-DK" sz="1400" dirty="0">
                <a:solidFill>
                  <a:schemeClr val="bg1"/>
                </a:solidFill>
              </a:rPr>
              <a:t>, restriktioner.</a:t>
            </a:r>
          </a:p>
          <a:p>
            <a:pPr marL="137160" lvl="0" indent="0">
              <a:buNone/>
            </a:pPr>
            <a:endParaRPr lang="da-DK" sz="1400" dirty="0">
              <a:solidFill>
                <a:schemeClr val="bg1"/>
              </a:solidFill>
            </a:endParaRPr>
          </a:p>
          <a:p>
            <a:pPr lvl="1"/>
            <a:r>
              <a:rPr lang="da-DK" sz="1400" i="1" dirty="0">
                <a:solidFill>
                  <a:schemeClr val="bg1"/>
                </a:solidFill>
              </a:rPr>
              <a:t>"</a:t>
            </a:r>
            <a:r>
              <a:rPr lang="da-DK" sz="1400" i="1" dirty="0" err="1">
                <a:solidFill>
                  <a:schemeClr val="bg1"/>
                </a:solidFill>
              </a:rPr>
              <a:t>Corona</a:t>
            </a:r>
            <a:r>
              <a:rPr lang="da-DK" sz="1400" i="1" dirty="0">
                <a:solidFill>
                  <a:schemeClr val="bg1"/>
                </a:solidFill>
              </a:rPr>
              <a:t>-virussen har ikke alene forårsaget en viruspandemi men også en pandemi af informationer, en såkaldt </a:t>
            </a:r>
            <a:r>
              <a:rPr lang="da-DK" sz="1400" i="1" dirty="0" err="1">
                <a:solidFill>
                  <a:schemeClr val="bg1"/>
                </a:solidFill>
              </a:rPr>
              <a:t>infodemi</a:t>
            </a:r>
            <a:r>
              <a:rPr lang="da-DK" sz="1400" i="1" dirty="0">
                <a:solidFill>
                  <a:schemeClr val="bg1"/>
                </a:solidFill>
              </a:rPr>
              <a:t>”</a:t>
            </a:r>
          </a:p>
          <a:p>
            <a:pPr lvl="1"/>
            <a:r>
              <a:rPr lang="da-DK" sz="1400" i="1" dirty="0">
                <a:solidFill>
                  <a:schemeClr val="bg1"/>
                </a:solidFill>
              </a:rPr>
              <a:t>"Jeg kunne sige ét til en kunde og senere samme dag kunne myndighederne ændre anbefalingerne. Jeg var bange for, at kunden så ville tro, at vi på apoteket ikke har styr på det, eller måske at vi ikke følger de nyeste anbefalinger." </a:t>
            </a:r>
          </a:p>
          <a:p>
            <a:pPr lvl="1"/>
            <a:endParaRPr lang="en-US" sz="1400" dirty="0">
              <a:solidFill>
                <a:schemeClr val="bg1"/>
              </a:solidFill>
            </a:endParaRPr>
          </a:p>
          <a:p>
            <a:pPr marL="137160" lvl="0" indent="0">
              <a:buNone/>
            </a:pPr>
            <a:r>
              <a:rPr lang="da-DK" sz="1400" dirty="0">
                <a:solidFill>
                  <a:srgbClr val="FF0000"/>
                </a:solidFill>
              </a:rPr>
              <a:t>Kundens frygt og ønske om at komme hjem:</a:t>
            </a:r>
          </a:p>
          <a:p>
            <a:pPr lvl="1"/>
            <a:r>
              <a:rPr lang="da-DK" sz="1400" i="1" dirty="0">
                <a:solidFill>
                  <a:schemeClr val="bg1"/>
                </a:solidFill>
              </a:rPr>
              <a:t>"... man kunne nærmest mærke panikken i luften - og en panisk kunde er ikke nem at ekspedere."</a:t>
            </a:r>
            <a:endParaRPr lang="en-US" sz="1400" dirty="0">
              <a:solidFill>
                <a:schemeClr val="bg1"/>
              </a:solidFill>
            </a:endParaRPr>
          </a:p>
          <a:p>
            <a:pPr lvl="0"/>
            <a:endParaRPr lang="da-DK" sz="1400" dirty="0">
              <a:solidFill>
                <a:schemeClr val="bg1"/>
              </a:solidFill>
            </a:endParaRPr>
          </a:p>
          <a:p>
            <a:pPr marL="137160" lvl="0" indent="0">
              <a:buNone/>
            </a:pPr>
            <a:r>
              <a:rPr lang="da-DK" sz="1400" dirty="0">
                <a:solidFill>
                  <a:schemeClr val="bg1"/>
                </a:solidFill>
              </a:rPr>
              <a:t>Den </a:t>
            </a:r>
            <a:r>
              <a:rPr lang="da-DK" sz="1400" dirty="0">
                <a:solidFill>
                  <a:srgbClr val="FF0000"/>
                </a:solidFill>
              </a:rPr>
              <a:t>”akavede” stemning, </a:t>
            </a:r>
            <a:r>
              <a:rPr lang="da-DK" sz="1400" dirty="0">
                <a:solidFill>
                  <a:schemeClr val="bg1"/>
                </a:solidFill>
              </a:rPr>
              <a:t>når man måtte bede en kunde holde fysisk afstand.</a:t>
            </a:r>
            <a:endParaRPr lang="en-US" sz="1400" dirty="0">
              <a:solidFill>
                <a:schemeClr val="bg1"/>
              </a:solidFill>
            </a:endParaRPr>
          </a:p>
          <a:p>
            <a:pPr lvl="0"/>
            <a:endParaRPr lang="da-DK" sz="1400" dirty="0">
              <a:solidFill>
                <a:schemeClr val="bg1"/>
              </a:solidFill>
            </a:endParaRPr>
          </a:p>
          <a:p>
            <a:pPr marL="137160" lvl="0" indent="0">
              <a:buNone/>
            </a:pPr>
            <a:r>
              <a:rPr lang="da-DK" sz="1400" dirty="0">
                <a:solidFill>
                  <a:schemeClr val="bg1"/>
                </a:solidFill>
              </a:rPr>
              <a:t>Usikkerhed ift. om relevante </a:t>
            </a:r>
            <a:r>
              <a:rPr lang="da-DK" sz="1400" dirty="0">
                <a:solidFill>
                  <a:srgbClr val="FF0000"/>
                </a:solidFill>
              </a:rPr>
              <a:t>LMR-problemer </a:t>
            </a:r>
            <a:r>
              <a:rPr lang="da-DK" sz="1400" dirty="0">
                <a:solidFill>
                  <a:schemeClr val="bg1"/>
                </a:solidFill>
              </a:rPr>
              <a:t>nu også blev identificeret, ligesom også de pauserede apoteksydelser gav flere studerende panderynker:</a:t>
            </a:r>
            <a:r>
              <a:rPr lang="da-DK" sz="1400" i="1" dirty="0">
                <a:solidFill>
                  <a:schemeClr val="bg1"/>
                </a:solidFill>
              </a:rPr>
              <a:t> </a:t>
            </a:r>
          </a:p>
          <a:p>
            <a:pPr marL="137160" lvl="0" indent="0">
              <a:buNone/>
            </a:pPr>
            <a:r>
              <a:rPr lang="da-DK" sz="1400" i="1" dirty="0">
                <a:solidFill>
                  <a:schemeClr val="bg1"/>
                </a:solidFill>
              </a:rPr>
              <a:t>	”Et andet eksempel er TPI-ydelsen. Hvis denne sættes på pause i for lang til, kan flere 	astmatikere eller KOL-patienter komme til at stå i en situation, hvor sygdommen er så 	meget forværret, at lungefunktionen er nedsat og patienten føler sig mere begrænset i 	hverdagen”.</a:t>
            </a:r>
          </a:p>
          <a:p>
            <a:pPr marL="137160" lvl="0" indent="0">
              <a:buNone/>
            </a:pPr>
            <a:endParaRPr lang="da-DK" sz="1400" i="1" dirty="0">
              <a:solidFill>
                <a:schemeClr val="bg1"/>
              </a:solidFill>
            </a:endParaRPr>
          </a:p>
          <a:p>
            <a:pPr marL="137160" lvl="0" indent="0">
              <a:buNone/>
            </a:pPr>
            <a:r>
              <a:rPr lang="da-DK" sz="1400" dirty="0">
                <a:solidFill>
                  <a:schemeClr val="bg1"/>
                </a:solidFill>
              </a:rPr>
              <a:t>Ikke at måtte gå ud i </a:t>
            </a:r>
            <a:r>
              <a:rPr lang="da-DK" sz="1400" dirty="0">
                <a:solidFill>
                  <a:srgbClr val="FF0000"/>
                </a:solidFill>
              </a:rPr>
              <a:t>selvvalget.</a:t>
            </a:r>
            <a:endParaRPr lang="en-US" sz="1400" dirty="0">
              <a:solidFill>
                <a:srgbClr val="FF0000"/>
              </a:solidFill>
            </a:endParaRPr>
          </a:p>
          <a:p>
            <a:pPr marL="0" lvl="0" indent="0" algn="l" rtl="0">
              <a:lnSpc>
                <a:spcPct val="70000"/>
              </a:lnSpc>
              <a:spcBef>
                <a:spcPts val="750"/>
              </a:spcBef>
              <a:spcAft>
                <a:spcPts val="0"/>
              </a:spcAft>
              <a:buSzPts val="780"/>
              <a:buNone/>
            </a:pPr>
            <a:endParaRPr sz="650" dirty="0">
              <a:solidFill>
                <a:schemeClr val="lt1"/>
              </a:solidFill>
            </a:endParaRPr>
          </a:p>
        </p:txBody>
      </p:sp>
      <p:sp>
        <p:nvSpPr>
          <p:cNvPr id="675" name="Google Shape;675;p13"/>
          <p:cNvSpPr txBox="1">
            <a:spLocks noGrp="1"/>
          </p:cNvSpPr>
          <p:nvPr>
            <p:ph type="body" idx="3"/>
          </p:nvPr>
        </p:nvSpPr>
        <p:spPr>
          <a:xfrm>
            <a:off x="4884738" y="6399561"/>
            <a:ext cx="3602037" cy="290513"/>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A095D0"/>
              </a:buClr>
              <a:buSzPts val="1000"/>
              <a:buNone/>
            </a:pPr>
            <a:endParaRPr/>
          </a:p>
        </p:txBody>
      </p:sp>
      <p:pic>
        <p:nvPicPr>
          <p:cNvPr id="676" name="Google Shape;676;p13" descr="Et billede, der indeholder indendørs, bord, skrivebord, rodet&#10;&#10;Automatisk genereret beskrivelse"/>
          <p:cNvPicPr preferRelativeResize="0"/>
          <p:nvPr/>
        </p:nvPicPr>
        <p:blipFill rotWithShape="1">
          <a:blip r:embed="rId3">
            <a:alphaModFix/>
          </a:blip>
          <a:srcRect/>
          <a:stretch/>
        </p:blipFill>
        <p:spPr>
          <a:xfrm rot="5400000">
            <a:off x="7750420" y="292474"/>
            <a:ext cx="1410877" cy="1037866"/>
          </a:xfrm>
          <a:prstGeom prst="rect">
            <a:avLst/>
          </a:prstGeom>
          <a:noFill/>
          <a:ln>
            <a:noFill/>
          </a:ln>
        </p:spPr>
      </p:pic>
      <p:sp>
        <p:nvSpPr>
          <p:cNvPr id="2" name="Google Shape;661;p12">
            <a:extLst>
              <a:ext uri="{FF2B5EF4-FFF2-40B4-BE49-F238E27FC236}">
                <a16:creationId xmlns:a16="http://schemas.microsoft.com/office/drawing/2014/main" id="{494E8262-48DB-4F43-B802-E9C82D544255}"/>
              </a:ext>
            </a:extLst>
          </p:cNvPr>
          <p:cNvSpPr txBox="1">
            <a:spLocks/>
          </p:cNvSpPr>
          <p:nvPr/>
        </p:nvSpPr>
        <p:spPr>
          <a:xfrm>
            <a:off x="228555" y="452283"/>
            <a:ext cx="8590980" cy="766917"/>
          </a:xfrm>
          <a:prstGeom prst="rect">
            <a:avLst/>
          </a:prstGeom>
          <a:noFill/>
          <a:ln>
            <a:noFill/>
          </a:ln>
        </p:spPr>
        <p:txBody>
          <a:bodyPr spcFirstLastPara="1" wrap="square" lIns="91425" tIns="45700" rIns="91425" bIns="45700" anchor="b"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2200"/>
              <a:buFont typeface="Verdana"/>
              <a:buNone/>
              <a:defRPr sz="22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da-DK" dirty="0"/>
              <a:t>Skrankerådgivningen udfordret af…</a:t>
            </a:r>
            <a:r>
              <a:rPr lang="da-DK" sz="2400" dirty="0">
                <a:solidFill>
                  <a:schemeClr val="bg1"/>
                </a:solidFill>
              </a:rPr>
              <a:t/>
            </a:r>
            <a:br>
              <a:rPr lang="da-DK" sz="2400" dirty="0">
                <a:solidFill>
                  <a:schemeClr val="bg1"/>
                </a:solidFill>
              </a:rPr>
            </a:br>
            <a:endParaRPr lang="da-DK"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2367</Words>
  <Application>Microsoft Office PowerPoint</Application>
  <PresentationFormat>On-screen Show (4:3)</PresentationFormat>
  <Paragraphs>192</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Garamond</vt:lpstr>
      <vt:lpstr>Arial</vt:lpstr>
      <vt:lpstr>Calibri</vt:lpstr>
      <vt:lpstr>Wingdings</vt:lpstr>
      <vt:lpstr>Verdana</vt:lpstr>
      <vt:lpstr>Office Theme</vt:lpstr>
      <vt:lpstr>                       COVID-19 –  set gennem  farmaceut- studerendes øjne i 2020     KU-vejlederdage november 2020    Af Lotte Stig Nørgaard  og Sonja Paltoft  </vt:lpstr>
      <vt:lpstr>BAGGRUND   </vt:lpstr>
      <vt:lpstr>PROBLEMFORMULERING </vt:lpstr>
      <vt:lpstr>METODER og ANALYSE </vt:lpstr>
      <vt:lpstr>Økonomi, omsætning og lidt personale</vt:lpstr>
      <vt:lpstr>En meget mere instruerende farmaceutrolle</vt:lpstr>
      <vt:lpstr>Ændret kundesammensætning/adfærd og sortiment  </vt:lpstr>
      <vt:lpstr>PowerPoint Presentation</vt:lpstr>
      <vt:lpstr> </vt:lpstr>
      <vt:lpstr>Stejl læringskurve – på godt og ondt</vt:lpstr>
      <vt:lpstr>Fasthold/udvikl/implementer dette fremover:</vt:lpstr>
      <vt:lpstr>KONKLUSION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 SEEN THROUGH THE EYES OF THE PHARMACY INTERNS</dc:title>
  <dc:creator>Klaudia Gal</dc:creator>
  <cp:lastModifiedBy>Lotte Stig Nørgaard</cp:lastModifiedBy>
  <cp:revision>52</cp:revision>
  <dcterms:created xsi:type="dcterms:W3CDTF">2016-12-19T15:52:48Z</dcterms:created>
  <dcterms:modified xsi:type="dcterms:W3CDTF">2020-11-11T21:20:25Z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0x010100321F1813AE4A7046B6126D52239F206701007BC16D9EEC1A3647B87D5902B9A48CF9</vt:lpwstr>
  </property>
  <property fmtid="{D5CDD505-2E9C-101B-9397-08002B2CF9AE}" pid="3" name="Order">
    <vt:r8>448600</vt:r8>
  </property>
  <property fmtid="{D5CDD505-2E9C-101B-9397-08002B2CF9AE}" pid="4" name="TemplateUrl">
    <vt:lpwstr/>
  </property>
  <property fmtid="{D5CDD505-2E9C-101B-9397-08002B2CF9AE}" pid="5" name="xd_Signature">
    <vt:bool>false</vt:bool>
  </property>
  <property fmtid="{D5CDD505-2E9C-101B-9397-08002B2CF9AE}" pid="6" name="KUEmployeeGuideSubjectMulti">
    <vt:lpwstr/>
  </property>
  <property fmtid="{D5CDD505-2E9C-101B-9397-08002B2CF9AE}" pid="7" name="xd_ProgID">
    <vt:lpwstr/>
  </property>
  <property fmtid="{D5CDD505-2E9C-101B-9397-08002B2CF9AE}" pid="8" name="SharedWithUsers">
    <vt:lpwstr/>
  </property>
  <property fmtid="{D5CDD505-2E9C-101B-9397-08002B2CF9AE}" pid="9" name="_SourceUrl">
    <vt:lpwstr/>
  </property>
  <property fmtid="{D5CDD505-2E9C-101B-9397-08002B2CF9AE}" pid="10" name="_SharedFileIndex">
    <vt:lpwstr/>
  </property>
</Properties>
</file>