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17"/>
  </p:notesMasterIdLst>
  <p:handoutMasterIdLst>
    <p:handoutMasterId r:id="rId18"/>
  </p:handoutMasterIdLst>
  <p:sldIdLst>
    <p:sldId id="256" r:id="rId2"/>
    <p:sldId id="267" r:id="rId3"/>
    <p:sldId id="266" r:id="rId4"/>
    <p:sldId id="277" r:id="rId5"/>
    <p:sldId id="268" r:id="rId6"/>
    <p:sldId id="279" r:id="rId7"/>
    <p:sldId id="269" r:id="rId8"/>
    <p:sldId id="276" r:id="rId9"/>
    <p:sldId id="270" r:id="rId10"/>
    <p:sldId id="271" r:id="rId11"/>
    <p:sldId id="272" r:id="rId12"/>
    <p:sldId id="273" r:id="rId13"/>
    <p:sldId id="274" r:id="rId14"/>
    <p:sldId id="275" r:id="rId15"/>
    <p:sldId id="27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19"/>
    <p:restoredTop sz="80650"/>
  </p:normalViewPr>
  <p:slideViewPr>
    <p:cSldViewPr snapToGrid="0" snapToObjects="1">
      <p:cViewPr varScale="1">
        <p:scale>
          <a:sx n="64" d="100"/>
          <a:sy n="64" d="100"/>
        </p:scale>
        <p:origin x="424" y="56"/>
      </p:cViewPr>
      <p:guideLst/>
    </p:cSldViewPr>
  </p:slideViewPr>
  <p:notesTextViewPr>
    <p:cViewPr>
      <p:scale>
        <a:sx n="1" d="1"/>
        <a:sy n="1" d="1"/>
      </p:scale>
      <p:origin x="0" y="0"/>
    </p:cViewPr>
  </p:notesTextViewPr>
  <p:notesViewPr>
    <p:cSldViewPr snapToGrid="0" snapToObjects="1">
      <p:cViewPr varScale="1">
        <p:scale>
          <a:sx n="86" d="100"/>
          <a:sy n="86" d="100"/>
        </p:scale>
        <p:origin x="3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nadiaoliveri\Documents\RESEARCH%20COPENHAGEN\Results\Pharmacists\Bars%20Pharmacis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nadiaoliveri\Documents\RESEARCH%20COPENHAGEN\Results\Prescribers\Bars%20presriber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nadiaoliveri\Documents\RESEARCH%20COPENHAGEN\Results\Patients\Bars%20patient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dirty="0"/>
              <a:t>Yes, I applied it</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da-DK"/>
        </a:p>
      </c:txPr>
    </c:title>
    <c:autoTitleDeleted val="0"/>
    <c:plotArea>
      <c:layout/>
      <c:barChart>
        <c:barDir val="col"/>
        <c:grouping val="clustered"/>
        <c:varyColors val="0"/>
        <c:ser>
          <c:idx val="0"/>
          <c:order val="0"/>
          <c:spPr>
            <a:gradFill rotWithShape="1">
              <a:gsLst>
                <a:gs pos="0">
                  <a:schemeClr val="accent1">
                    <a:tint val="80000"/>
                    <a:satMod val="107000"/>
                    <a:lumMod val="103000"/>
                  </a:schemeClr>
                </a:gs>
                <a:gs pos="100000">
                  <a:schemeClr val="accent1">
                    <a:tint val="82000"/>
                    <a:satMod val="109000"/>
                    <a:lumMod val="103000"/>
                  </a:schemeClr>
                </a:gs>
              </a:gsLst>
              <a:lin ang="5400000" scaled="0"/>
            </a:gradFill>
            <a:ln w="9525" cap="flat" cmpd="sng" algn="ctr">
              <a:solidFill>
                <a:schemeClr val="accent1">
                  <a:shade val="95000"/>
                </a:schemeClr>
              </a:solidFill>
              <a:round/>
            </a:ln>
            <a:effectLst/>
          </c:spPr>
          <c:invertIfNegative val="0"/>
          <c:cat>
            <c:strRef>
              <c:f>Sheet1!$K$28:$K$31</c:f>
              <c:strCache>
                <c:ptCount val="4"/>
                <c:pt idx="0">
                  <c:v>HCP guide</c:v>
                </c:pt>
                <c:pt idx="1">
                  <c:v>Warning sign package</c:v>
                </c:pt>
                <c:pt idx="2">
                  <c:v>Patient reminder card</c:v>
                </c:pt>
                <c:pt idx="3">
                  <c:v>DHPC</c:v>
                </c:pt>
              </c:strCache>
            </c:strRef>
          </c:cat>
          <c:val>
            <c:numRef>
              <c:f>Sheet1!$L$28:$L$31</c:f>
              <c:numCache>
                <c:formatCode>0.00%</c:formatCode>
                <c:ptCount val="4"/>
                <c:pt idx="0">
                  <c:v>4.1000000000000002E-2</c:v>
                </c:pt>
                <c:pt idx="1">
                  <c:v>0.23499999999999999</c:v>
                </c:pt>
                <c:pt idx="2">
                  <c:v>5.0999999999999997E-2</c:v>
                </c:pt>
                <c:pt idx="3">
                  <c:v>0.13300000000000001</c:v>
                </c:pt>
              </c:numCache>
            </c:numRef>
          </c:val>
          <c:extLst>
            <c:ext xmlns:c16="http://schemas.microsoft.com/office/drawing/2014/chart" uri="{C3380CC4-5D6E-409C-BE32-E72D297353CC}">
              <c16:uniqueId val="{00000000-33D2-A04D-9523-716CEE2B3DA3}"/>
            </c:ext>
          </c:extLst>
        </c:ser>
        <c:dLbls>
          <c:showLegendKey val="0"/>
          <c:showVal val="0"/>
          <c:showCatName val="0"/>
          <c:showSerName val="0"/>
          <c:showPercent val="0"/>
          <c:showBubbleSize val="0"/>
        </c:dLbls>
        <c:gapWidth val="100"/>
        <c:overlap val="-24"/>
        <c:axId val="1184517023"/>
        <c:axId val="1064877375"/>
      </c:barChart>
      <c:catAx>
        <c:axId val="1184517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da-DK"/>
          </a:p>
        </c:txPr>
        <c:crossAx val="1064877375"/>
        <c:crosses val="autoZero"/>
        <c:auto val="1"/>
        <c:lblAlgn val="ctr"/>
        <c:lblOffset val="100"/>
        <c:noMultiLvlLbl val="0"/>
      </c:catAx>
      <c:valAx>
        <c:axId val="10648773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da-DK"/>
          </a:p>
        </c:txPr>
        <c:crossAx val="11845170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dirty="0"/>
              <a:t>Yes, I applied it </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da-DK"/>
        </a:p>
      </c:txPr>
    </c:title>
    <c:autoTitleDeleted val="0"/>
    <c:plotArea>
      <c:layout/>
      <c:barChart>
        <c:barDir val="col"/>
        <c:grouping val="clustered"/>
        <c:varyColors val="0"/>
        <c:ser>
          <c:idx val="0"/>
          <c:order val="0"/>
          <c:spPr>
            <a:gradFill rotWithShape="1">
              <a:gsLst>
                <a:gs pos="0">
                  <a:schemeClr val="accent1">
                    <a:tint val="80000"/>
                    <a:satMod val="107000"/>
                    <a:lumMod val="103000"/>
                  </a:schemeClr>
                </a:gs>
                <a:gs pos="100000">
                  <a:schemeClr val="accent1">
                    <a:tint val="82000"/>
                    <a:satMod val="109000"/>
                    <a:lumMod val="103000"/>
                  </a:schemeClr>
                </a:gs>
              </a:gsLst>
              <a:lin ang="5400000" scaled="0"/>
            </a:gradFill>
            <a:ln w="9525" cap="flat" cmpd="sng" algn="ctr">
              <a:solidFill>
                <a:schemeClr val="accent1">
                  <a:shade val="95000"/>
                </a:schemeClr>
              </a:solidFill>
              <a:round/>
            </a:ln>
            <a:effectLst/>
          </c:spPr>
          <c:invertIfNegative val="0"/>
          <c:cat>
            <c:strRef>
              <c:f>Sheet1!$I$34:$I$39</c:f>
              <c:strCache>
                <c:ptCount val="6"/>
                <c:pt idx="0">
                  <c:v>HCP guide</c:v>
                </c:pt>
                <c:pt idx="1">
                  <c:v>Patient guide</c:v>
                </c:pt>
                <c:pt idx="2">
                  <c:v>Review of risk form</c:v>
                </c:pt>
                <c:pt idx="3">
                  <c:v>Singing of risk form</c:v>
                </c:pt>
                <c:pt idx="4">
                  <c:v>Patient reminder card</c:v>
                </c:pt>
                <c:pt idx="5">
                  <c:v>DHPC</c:v>
                </c:pt>
              </c:strCache>
            </c:strRef>
          </c:cat>
          <c:val>
            <c:numRef>
              <c:f>Sheet1!$J$34:$J$39</c:f>
              <c:numCache>
                <c:formatCode>0.00%</c:formatCode>
                <c:ptCount val="6"/>
                <c:pt idx="0">
                  <c:v>0.23300000000000001</c:v>
                </c:pt>
                <c:pt idx="1">
                  <c:v>0.27800000000000002</c:v>
                </c:pt>
                <c:pt idx="2">
                  <c:v>0.13300000000000001</c:v>
                </c:pt>
                <c:pt idx="3">
                  <c:v>5.6000000000000001E-2</c:v>
                </c:pt>
                <c:pt idx="4">
                  <c:v>0.13300000000000001</c:v>
                </c:pt>
                <c:pt idx="5">
                  <c:v>0.23300000000000001</c:v>
                </c:pt>
              </c:numCache>
            </c:numRef>
          </c:val>
          <c:extLst>
            <c:ext xmlns:c16="http://schemas.microsoft.com/office/drawing/2014/chart" uri="{C3380CC4-5D6E-409C-BE32-E72D297353CC}">
              <c16:uniqueId val="{00000000-25E6-E44D-A92E-E3B4F179FF2C}"/>
            </c:ext>
          </c:extLst>
        </c:ser>
        <c:dLbls>
          <c:showLegendKey val="0"/>
          <c:showVal val="0"/>
          <c:showCatName val="0"/>
          <c:showSerName val="0"/>
          <c:showPercent val="0"/>
          <c:showBubbleSize val="0"/>
        </c:dLbls>
        <c:gapWidth val="100"/>
        <c:overlap val="-24"/>
        <c:axId val="1146177631"/>
        <c:axId val="1146965759"/>
      </c:barChart>
      <c:catAx>
        <c:axId val="1146177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da-DK"/>
          </a:p>
        </c:txPr>
        <c:crossAx val="1146965759"/>
        <c:crosses val="autoZero"/>
        <c:auto val="1"/>
        <c:lblAlgn val="ctr"/>
        <c:lblOffset val="100"/>
        <c:noMultiLvlLbl val="0"/>
      </c:catAx>
      <c:valAx>
        <c:axId val="114696575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da-DK"/>
          </a:p>
        </c:txPr>
        <c:crossAx val="11461776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b="1" dirty="0">
                <a:solidFill>
                  <a:schemeClr val="tx1"/>
                </a:solidFill>
              </a:rPr>
              <a:t> Yes I have experienced the following regarding my medication containing valproate  </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da-DK"/>
        </a:p>
      </c:txPr>
    </c:title>
    <c:autoTitleDeleted val="0"/>
    <c:plotArea>
      <c:layout/>
      <c:barChart>
        <c:barDir val="col"/>
        <c:grouping val="clustered"/>
        <c:varyColors val="0"/>
        <c:ser>
          <c:idx val="0"/>
          <c:order val="0"/>
          <c:spPr>
            <a:gradFill rotWithShape="1">
              <a:gsLst>
                <a:gs pos="0">
                  <a:schemeClr val="accent1">
                    <a:tint val="80000"/>
                    <a:satMod val="107000"/>
                    <a:lumMod val="103000"/>
                  </a:schemeClr>
                </a:gs>
                <a:gs pos="100000">
                  <a:schemeClr val="accent1">
                    <a:tint val="82000"/>
                    <a:satMod val="109000"/>
                    <a:lumMod val="103000"/>
                  </a:schemeClr>
                </a:gs>
              </a:gsLst>
              <a:lin ang="5400000" scaled="0"/>
            </a:gradFill>
            <a:ln w="9525" cap="flat" cmpd="sng" algn="ctr">
              <a:solidFill>
                <a:schemeClr val="accent1">
                  <a:shade val="95000"/>
                </a:schemeClr>
              </a:solidFill>
              <a:round/>
            </a:ln>
            <a:effectLst/>
          </c:spPr>
          <c:invertIfNegative val="0"/>
          <c:cat>
            <c:strRef>
              <c:f>Sheet1!$A$205:$A$213</c:f>
              <c:strCache>
                <c:ptCount val="9"/>
                <c:pt idx="0">
                  <c:v>Received patient guide</c:v>
                </c:pt>
                <c:pt idx="1">
                  <c:v>Received patient reminder card</c:v>
                </c:pt>
                <c:pt idx="2">
                  <c:v>Reviewed the risk  form</c:v>
                </c:pt>
                <c:pt idx="3">
                  <c:v>Signed the risk  form</c:v>
                </c:pt>
                <c:pt idx="4">
                  <c:v>Read the  information leaflet </c:v>
                </c:pt>
                <c:pt idx="5">
                  <c:v>Saw a warning sign on the outer package</c:v>
                </c:pt>
                <c:pt idx="6">
                  <c:v>Discussed the use of contraception </c:v>
                </c:pt>
                <c:pt idx="7">
                  <c:v>Valproate changed to other medication</c:v>
                </c:pt>
                <c:pt idx="8">
                  <c:v>None of the above options</c:v>
                </c:pt>
              </c:strCache>
            </c:strRef>
          </c:cat>
          <c:val>
            <c:numRef>
              <c:f>Sheet1!$B$205:$B$213</c:f>
              <c:numCache>
                <c:formatCode>0.00%</c:formatCode>
                <c:ptCount val="9"/>
                <c:pt idx="0">
                  <c:v>5.8000000000000003E-2</c:v>
                </c:pt>
                <c:pt idx="1">
                  <c:v>1.9E-2</c:v>
                </c:pt>
                <c:pt idx="2">
                  <c:v>2.9000000000000001E-2</c:v>
                </c:pt>
                <c:pt idx="3">
                  <c:v>1.9E-2</c:v>
                </c:pt>
                <c:pt idx="4">
                  <c:v>0.748</c:v>
                </c:pt>
                <c:pt idx="5">
                  <c:v>0.252</c:v>
                </c:pt>
                <c:pt idx="6">
                  <c:v>0.23300000000000001</c:v>
                </c:pt>
                <c:pt idx="7">
                  <c:v>0.19400000000000001</c:v>
                </c:pt>
                <c:pt idx="8">
                  <c:v>0.126</c:v>
                </c:pt>
              </c:numCache>
            </c:numRef>
          </c:val>
          <c:extLst>
            <c:ext xmlns:c16="http://schemas.microsoft.com/office/drawing/2014/chart" uri="{C3380CC4-5D6E-409C-BE32-E72D297353CC}">
              <c16:uniqueId val="{00000000-43AC-1049-A230-AD197BA04229}"/>
            </c:ext>
          </c:extLst>
        </c:ser>
        <c:dLbls>
          <c:showLegendKey val="0"/>
          <c:showVal val="0"/>
          <c:showCatName val="0"/>
          <c:showSerName val="0"/>
          <c:showPercent val="0"/>
          <c:showBubbleSize val="0"/>
        </c:dLbls>
        <c:gapWidth val="100"/>
        <c:overlap val="-24"/>
        <c:axId val="1103950463"/>
        <c:axId val="1154880943"/>
      </c:barChart>
      <c:catAx>
        <c:axId val="1103950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da-DK"/>
          </a:p>
        </c:txPr>
        <c:crossAx val="1154880943"/>
        <c:crosses val="autoZero"/>
        <c:auto val="1"/>
        <c:lblAlgn val="ctr"/>
        <c:lblOffset val="100"/>
        <c:noMultiLvlLbl val="0"/>
      </c:catAx>
      <c:valAx>
        <c:axId val="115488094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da-DK"/>
          </a:p>
        </c:txPr>
        <c:crossAx val="110395046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799049-11BF-8747-9480-4BE5140C16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3ADD1F6D-8C66-1D4C-9660-67AD3CA9BB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7048C6-C6DC-8541-873E-79ABCDF0756E}" type="datetimeFigureOut">
              <a:rPr lang="nl-NL" smtClean="0"/>
              <a:t>22-2-2021</a:t>
            </a:fld>
            <a:endParaRPr lang="nl-NL"/>
          </a:p>
        </p:txBody>
      </p:sp>
      <p:sp>
        <p:nvSpPr>
          <p:cNvPr id="4" name="Footer Placeholder 3">
            <a:extLst>
              <a:ext uri="{FF2B5EF4-FFF2-40B4-BE49-F238E27FC236}">
                <a16:creationId xmlns:a16="http://schemas.microsoft.com/office/drawing/2014/main" id="{CEA79C0F-2D58-E14B-9D08-3FFDE012EF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338FFF8C-E8B4-2E49-85D4-F3B7E3A1057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DC6946-DEFC-B849-9A13-86067F16127E}" type="slidenum">
              <a:rPr lang="nl-NL" smtClean="0"/>
              <a:t>‹nr.›</a:t>
            </a:fld>
            <a:endParaRPr lang="nl-NL"/>
          </a:p>
        </p:txBody>
      </p:sp>
    </p:spTree>
    <p:extLst>
      <p:ext uri="{BB962C8B-B14F-4D97-AF65-F5344CB8AC3E}">
        <p14:creationId xmlns:p14="http://schemas.microsoft.com/office/powerpoint/2010/main" val="548476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340A71-16C3-2F45-90F6-1287E00FCAD3}" type="datetimeFigureOut">
              <a:rPr lang="nl-NL" smtClean="0"/>
              <a:t>22-2-2021</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0FDA80-F175-6747-BF2F-6BE3A6AD828C}" type="slidenum">
              <a:rPr lang="nl-NL" smtClean="0"/>
              <a:t>‹nr.›</a:t>
            </a:fld>
            <a:endParaRPr lang="nl-NL"/>
          </a:p>
        </p:txBody>
      </p:sp>
    </p:spTree>
    <p:extLst>
      <p:ext uri="{BB962C8B-B14F-4D97-AF65-F5344CB8AC3E}">
        <p14:creationId xmlns:p14="http://schemas.microsoft.com/office/powerpoint/2010/main" val="1583248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Welcome </a:t>
            </a:r>
            <a:r>
              <a:rPr lang="nl-NL" dirty="0" err="1"/>
              <a:t>everyone</a:t>
            </a:r>
            <a:r>
              <a:rPr lang="nl-NL" dirty="0"/>
              <a:t>, I </a:t>
            </a:r>
            <a:r>
              <a:rPr lang="nl-NL" dirty="0" err="1"/>
              <a:t>am</a:t>
            </a:r>
            <a:r>
              <a:rPr lang="nl-NL" dirty="0"/>
              <a:t> Nadia Oliveri </a:t>
            </a:r>
            <a:r>
              <a:rPr lang="nl-NL" dirty="0" err="1"/>
              <a:t>and</a:t>
            </a:r>
            <a:r>
              <a:rPr lang="nl-NL" dirty="0"/>
              <a:t> in </a:t>
            </a:r>
            <a:r>
              <a:rPr lang="nl-NL" dirty="0" err="1"/>
              <a:t>this</a:t>
            </a:r>
            <a:r>
              <a:rPr lang="nl-NL" dirty="0"/>
              <a:t> </a:t>
            </a:r>
            <a:r>
              <a:rPr lang="nl-NL" dirty="0" err="1"/>
              <a:t>presentation</a:t>
            </a:r>
            <a:r>
              <a:rPr lang="nl-NL" dirty="0"/>
              <a:t> I </a:t>
            </a:r>
            <a:r>
              <a:rPr lang="nl-NL" dirty="0" err="1"/>
              <a:t>will</a:t>
            </a:r>
            <a:r>
              <a:rPr lang="nl-NL" dirty="0"/>
              <a:t> guide </a:t>
            </a:r>
            <a:r>
              <a:rPr lang="nl-NL" dirty="0" err="1"/>
              <a:t>you</a:t>
            </a:r>
            <a:r>
              <a:rPr lang="nl-NL" dirty="0"/>
              <a:t> </a:t>
            </a:r>
            <a:r>
              <a:rPr lang="nl-NL" dirty="0" err="1"/>
              <a:t>through</a:t>
            </a:r>
            <a:r>
              <a:rPr lang="nl-NL" dirty="0"/>
              <a:t> </a:t>
            </a:r>
            <a:r>
              <a:rPr lang="nl-NL" dirty="0" err="1"/>
              <a:t>my</a:t>
            </a:r>
            <a:r>
              <a:rPr lang="nl-NL" dirty="0"/>
              <a:t> research project </a:t>
            </a:r>
            <a:r>
              <a:rPr lang="nl-NL" dirty="0" err="1"/>
              <a:t>which</a:t>
            </a:r>
            <a:r>
              <a:rPr lang="nl-NL" dirty="0"/>
              <a:t> I </a:t>
            </a:r>
            <a:r>
              <a:rPr lang="nl-NL" dirty="0" err="1"/>
              <a:t>performed</a:t>
            </a:r>
            <a:r>
              <a:rPr lang="nl-NL" dirty="0"/>
              <a:t> at </a:t>
            </a:r>
            <a:r>
              <a:rPr lang="nl-NL" dirty="0" err="1"/>
              <a:t>the</a:t>
            </a:r>
            <a:r>
              <a:rPr lang="nl-NL" dirty="0"/>
              <a:t> University of Copenhagen at </a:t>
            </a:r>
            <a:r>
              <a:rPr lang="nl-NL" dirty="0" err="1"/>
              <a:t>the</a:t>
            </a:r>
            <a:r>
              <a:rPr lang="nl-NL" dirty="0"/>
              <a:t> </a:t>
            </a:r>
            <a:r>
              <a:rPr lang="nl-NL" dirty="0" err="1"/>
              <a:t>depertment</a:t>
            </a:r>
            <a:r>
              <a:rPr lang="nl-NL" dirty="0"/>
              <a:t> of </a:t>
            </a:r>
            <a:r>
              <a:rPr lang="nl-NL" dirty="0" err="1"/>
              <a:t>Social</a:t>
            </a:r>
            <a:r>
              <a:rPr lang="nl-NL" dirty="0"/>
              <a:t> </a:t>
            </a:r>
            <a:r>
              <a:rPr lang="nl-NL" dirty="0" err="1"/>
              <a:t>and</a:t>
            </a:r>
            <a:r>
              <a:rPr lang="nl-NL" dirty="0"/>
              <a:t> </a:t>
            </a:r>
            <a:r>
              <a:rPr lang="nl-NL" dirty="0" err="1"/>
              <a:t>Clinical</a:t>
            </a:r>
            <a:r>
              <a:rPr lang="nl-NL" dirty="0"/>
              <a:t> </a:t>
            </a:r>
            <a:r>
              <a:rPr lang="nl-NL" dirty="0" err="1"/>
              <a:t>Pharmacy</a:t>
            </a:r>
            <a:r>
              <a:rPr lang="nl-NL" dirty="0"/>
              <a:t> </a:t>
            </a:r>
            <a:r>
              <a:rPr lang="nl-NL" dirty="0" err="1"/>
              <a:t>this</a:t>
            </a:r>
            <a:r>
              <a:rPr lang="nl-NL" dirty="0"/>
              <a:t> last semester. The </a:t>
            </a:r>
            <a:r>
              <a:rPr lang="nl-NL" dirty="0" err="1"/>
              <a:t>presentation</a:t>
            </a:r>
            <a:r>
              <a:rPr lang="nl-NL" dirty="0"/>
              <a:t> </a:t>
            </a:r>
            <a:r>
              <a:rPr lang="nl-NL" dirty="0" err="1"/>
              <a:t>will</a:t>
            </a:r>
            <a:r>
              <a:rPr lang="nl-NL" dirty="0"/>
              <a:t> </a:t>
            </a:r>
            <a:r>
              <a:rPr lang="nl-NL" dirty="0" err="1"/>
              <a:t>be</a:t>
            </a:r>
            <a:r>
              <a:rPr lang="nl-NL" dirty="0"/>
              <a:t> </a:t>
            </a:r>
            <a:r>
              <a:rPr lang="nl-NL" dirty="0" err="1"/>
              <a:t>about</a:t>
            </a:r>
            <a:r>
              <a:rPr lang="nl-NL" dirty="0"/>
              <a:t> </a:t>
            </a:r>
            <a:r>
              <a:rPr lang="nl-NL" dirty="0" err="1"/>
              <a:t>the</a:t>
            </a:r>
            <a:r>
              <a:rPr lang="nl-NL" dirty="0"/>
              <a:t> awareness </a:t>
            </a:r>
            <a:r>
              <a:rPr lang="nl-NL" dirty="0" err="1"/>
              <a:t>and</a:t>
            </a:r>
            <a:r>
              <a:rPr lang="nl-NL" dirty="0"/>
              <a:t> </a:t>
            </a:r>
            <a:r>
              <a:rPr lang="nl-NL" dirty="0" err="1"/>
              <a:t>adherence</a:t>
            </a:r>
            <a:r>
              <a:rPr lang="nl-NL" dirty="0"/>
              <a:t> of </a:t>
            </a:r>
            <a:r>
              <a:rPr lang="nl-NL" dirty="0" err="1"/>
              <a:t>pregnancy</a:t>
            </a:r>
            <a:r>
              <a:rPr lang="nl-NL" dirty="0"/>
              <a:t> prevention </a:t>
            </a:r>
            <a:r>
              <a:rPr lang="nl-NL" dirty="0" err="1"/>
              <a:t>while</a:t>
            </a:r>
            <a:r>
              <a:rPr lang="nl-NL" dirty="0"/>
              <a:t> </a:t>
            </a:r>
            <a:r>
              <a:rPr lang="nl-NL" dirty="0" err="1"/>
              <a:t>using</a:t>
            </a:r>
            <a:r>
              <a:rPr lang="nl-NL" dirty="0"/>
              <a:t> </a:t>
            </a:r>
            <a:r>
              <a:rPr lang="nl-NL" dirty="0" err="1"/>
              <a:t>products</a:t>
            </a:r>
            <a:r>
              <a:rPr lang="nl-NL" dirty="0"/>
              <a:t> </a:t>
            </a:r>
            <a:r>
              <a:rPr lang="nl-NL" dirty="0" err="1"/>
              <a:t>containing</a:t>
            </a:r>
            <a:r>
              <a:rPr lang="nl-NL" dirty="0"/>
              <a:t> </a:t>
            </a:r>
            <a:r>
              <a:rPr lang="nl-NL" dirty="0" err="1"/>
              <a:t>valproate</a:t>
            </a:r>
            <a:r>
              <a:rPr lang="nl-NL" dirty="0"/>
              <a:t>. </a:t>
            </a:r>
          </a:p>
        </p:txBody>
      </p:sp>
      <p:sp>
        <p:nvSpPr>
          <p:cNvPr id="4" name="Slide Number Placeholder 3"/>
          <p:cNvSpPr>
            <a:spLocks noGrp="1"/>
          </p:cNvSpPr>
          <p:nvPr>
            <p:ph type="sldNum" sz="quarter" idx="5"/>
          </p:nvPr>
        </p:nvSpPr>
        <p:spPr/>
        <p:txBody>
          <a:bodyPr/>
          <a:lstStyle/>
          <a:p>
            <a:fld id="{520FDA80-F175-6747-BF2F-6BE3A6AD828C}" type="slidenum">
              <a:rPr lang="nl-NL" smtClean="0"/>
              <a:t>1</a:t>
            </a:fld>
            <a:endParaRPr lang="nl-NL"/>
          </a:p>
        </p:txBody>
      </p:sp>
    </p:spTree>
    <p:extLst>
      <p:ext uri="{BB962C8B-B14F-4D97-AF65-F5344CB8AC3E}">
        <p14:creationId xmlns:p14="http://schemas.microsoft.com/office/powerpoint/2010/main" val="2740255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majority of the patients (75%) had read the patient information leaflet included in the medication package. Signing and reviewing the RAF and the patient card were the least often performed. </a:t>
            </a:r>
            <a:endParaRPr lang="nl-NL" dirty="0"/>
          </a:p>
        </p:txBody>
      </p:sp>
      <p:sp>
        <p:nvSpPr>
          <p:cNvPr id="4" name="Slide Number Placeholder 3"/>
          <p:cNvSpPr>
            <a:spLocks noGrp="1"/>
          </p:cNvSpPr>
          <p:nvPr>
            <p:ph type="sldNum" sz="quarter" idx="5"/>
          </p:nvPr>
        </p:nvSpPr>
        <p:spPr/>
        <p:txBody>
          <a:bodyPr/>
          <a:lstStyle/>
          <a:p>
            <a:fld id="{520FDA80-F175-6747-BF2F-6BE3A6AD828C}" type="slidenum">
              <a:rPr lang="nl-NL" smtClean="0"/>
              <a:t>10</a:t>
            </a:fld>
            <a:endParaRPr lang="nl-NL"/>
          </a:p>
        </p:txBody>
      </p:sp>
    </p:spTree>
    <p:extLst>
      <p:ext uri="{BB962C8B-B14F-4D97-AF65-F5344CB8AC3E}">
        <p14:creationId xmlns:p14="http://schemas.microsoft.com/office/powerpoint/2010/main" val="629225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majority of the prescribers (35%) stated that their prescribing and counselling to women of reproductive age did not change, and 27% said that it did change. Of the 24 prescribers who stated that their prescribing changed, the health care professional guide had the most impact (50%), followed by the DHPC (38%)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Most of the pharmacists (28%) are not sure if the</a:t>
            </a:r>
            <a:r>
              <a:rPr lang="en-GB"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information they provide to women of reproductive age when dispensing valproate had changed since the implementation of the pregnancy prevention measures. The warning sigh and the DHPC had the most impact.  </a:t>
            </a:r>
            <a:endParaRPr lang="nl-NL" dirty="0"/>
          </a:p>
        </p:txBody>
      </p:sp>
      <p:sp>
        <p:nvSpPr>
          <p:cNvPr id="4" name="Slide Number Placeholder 3"/>
          <p:cNvSpPr>
            <a:spLocks noGrp="1"/>
          </p:cNvSpPr>
          <p:nvPr>
            <p:ph type="sldNum" sz="quarter" idx="5"/>
          </p:nvPr>
        </p:nvSpPr>
        <p:spPr/>
        <p:txBody>
          <a:bodyPr/>
          <a:lstStyle/>
          <a:p>
            <a:fld id="{520FDA80-F175-6747-BF2F-6BE3A6AD828C}" type="slidenum">
              <a:rPr lang="nl-NL" smtClean="0"/>
              <a:t>11</a:t>
            </a:fld>
            <a:endParaRPr lang="nl-NL"/>
          </a:p>
        </p:txBody>
      </p:sp>
    </p:spTree>
    <p:extLst>
      <p:ext uri="{BB962C8B-B14F-4D97-AF65-F5344CB8AC3E}">
        <p14:creationId xmlns:p14="http://schemas.microsoft.com/office/powerpoint/2010/main" val="1063513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Change in the use of valproate was not often seen. Only 8% of the patients said that it changed and 41% use it in the same was as before. </a:t>
            </a:r>
            <a:endParaRPr lang="en-NL" sz="1200" kern="1200" dirty="0">
              <a:solidFill>
                <a:schemeClr val="tx1"/>
              </a:solidFill>
              <a:effectLst/>
              <a:latin typeface="+mn-lt"/>
              <a:ea typeface="+mn-ea"/>
              <a:cs typeface="+mn-cs"/>
            </a:endParaRPr>
          </a:p>
          <a:p>
            <a:endParaRPr lang="nl-NL" dirty="0"/>
          </a:p>
        </p:txBody>
      </p:sp>
      <p:sp>
        <p:nvSpPr>
          <p:cNvPr id="4" name="Slide Number Placeholder 3"/>
          <p:cNvSpPr>
            <a:spLocks noGrp="1"/>
          </p:cNvSpPr>
          <p:nvPr>
            <p:ph type="sldNum" sz="quarter" idx="5"/>
          </p:nvPr>
        </p:nvSpPr>
        <p:spPr/>
        <p:txBody>
          <a:bodyPr/>
          <a:lstStyle/>
          <a:p>
            <a:fld id="{520FDA80-F175-6747-BF2F-6BE3A6AD828C}" type="slidenum">
              <a:rPr lang="nl-NL" smtClean="0"/>
              <a:t>12</a:t>
            </a:fld>
            <a:endParaRPr lang="nl-NL"/>
          </a:p>
        </p:txBody>
      </p:sp>
    </p:spTree>
    <p:extLst>
      <p:ext uri="{BB962C8B-B14F-4D97-AF65-F5344CB8AC3E}">
        <p14:creationId xmlns:p14="http://schemas.microsoft.com/office/powerpoint/2010/main" val="2197720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included pharmacists are younger than the included prescribers, this could explain that most of the pharmacists obtained the knowledge of the teratogenic risks more recent than the prescribers. </a:t>
            </a:r>
            <a:endParaRPr lang="en-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patients it is remarkable that there is a high awareness but low carefulness regarding the use of birth control. </a:t>
            </a:r>
            <a:endParaRPr lang="en-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the adherence a very low use (prescribers and patients results) of the RAF is found, bases on the open ended questions, this is due to lack of awareness of this measurement and that there is no need to use it if consent to the treatment is already given. </a:t>
            </a:r>
            <a:endParaRPr lang="en-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pharmacist the warning sign is most used, the other measurements lack availability and awareness. </a:t>
            </a:r>
            <a:endParaRPr lang="en-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Regarding the method of the study selection bias occurred by recruiting participants via certain associations and Facebook groups. Also only neurological patients were recruited and not bipolar patients who use valproate. Due to the questionnaire recall bias and social desirability occurred. Participants had to remind if they used the measurements or not and the chance exists that they would answer in a social desirability way. </a:t>
            </a:r>
            <a:endParaRPr lang="en-NL" sz="1200" kern="1200" dirty="0">
              <a:solidFill>
                <a:schemeClr val="tx1"/>
              </a:solidFill>
              <a:effectLst/>
              <a:latin typeface="+mn-lt"/>
              <a:ea typeface="+mn-ea"/>
              <a:cs typeface="+mn-cs"/>
            </a:endParaRPr>
          </a:p>
          <a:p>
            <a:endParaRPr lang="nl-NL" dirty="0"/>
          </a:p>
        </p:txBody>
      </p:sp>
      <p:sp>
        <p:nvSpPr>
          <p:cNvPr id="4" name="Slide Number Placeholder 3"/>
          <p:cNvSpPr>
            <a:spLocks noGrp="1"/>
          </p:cNvSpPr>
          <p:nvPr>
            <p:ph type="sldNum" sz="quarter" idx="5"/>
          </p:nvPr>
        </p:nvSpPr>
        <p:spPr/>
        <p:txBody>
          <a:bodyPr/>
          <a:lstStyle/>
          <a:p>
            <a:fld id="{520FDA80-F175-6747-BF2F-6BE3A6AD828C}" type="slidenum">
              <a:rPr lang="nl-NL" smtClean="0"/>
              <a:t>13</a:t>
            </a:fld>
            <a:endParaRPr lang="nl-NL"/>
          </a:p>
        </p:txBody>
      </p:sp>
    </p:spTree>
    <p:extLst>
      <p:ext uri="{BB962C8B-B14F-4D97-AF65-F5344CB8AC3E}">
        <p14:creationId xmlns:p14="http://schemas.microsoft.com/office/powerpoint/2010/main" val="1613488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conclusion, high awareness of teratogenicity of valproate was found for HCPs and patients. But low adherence and impact to the measurements was found. Based on the open-ended questions some improvements were raised: a better definition of the role of each HCP in this process to provide the best pregnancy prevention. Regarding the materials, easier and electronic access could help. And more campaigns should be held to remind people of this program. </a:t>
            </a:r>
            <a:endParaRPr lang="nl-NL" dirty="0"/>
          </a:p>
        </p:txBody>
      </p:sp>
      <p:sp>
        <p:nvSpPr>
          <p:cNvPr id="4" name="Slide Number Placeholder 3"/>
          <p:cNvSpPr>
            <a:spLocks noGrp="1"/>
          </p:cNvSpPr>
          <p:nvPr>
            <p:ph type="sldNum" sz="quarter" idx="5"/>
          </p:nvPr>
        </p:nvSpPr>
        <p:spPr/>
        <p:txBody>
          <a:bodyPr/>
          <a:lstStyle/>
          <a:p>
            <a:fld id="{520FDA80-F175-6747-BF2F-6BE3A6AD828C}" type="slidenum">
              <a:rPr lang="nl-NL" smtClean="0"/>
              <a:t>14</a:t>
            </a:fld>
            <a:endParaRPr lang="nl-NL"/>
          </a:p>
        </p:txBody>
      </p:sp>
    </p:spTree>
    <p:extLst>
      <p:ext uri="{BB962C8B-B14F-4D97-AF65-F5344CB8AC3E}">
        <p14:creationId xmlns:p14="http://schemas.microsoft.com/office/powerpoint/2010/main" val="577998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520FDA80-F175-6747-BF2F-6BE3A6AD828C}" type="slidenum">
              <a:rPr lang="nl-NL" smtClean="0"/>
              <a:t>15</a:t>
            </a:fld>
            <a:endParaRPr lang="nl-NL"/>
          </a:p>
        </p:txBody>
      </p:sp>
    </p:spTree>
    <p:extLst>
      <p:ext uri="{BB962C8B-B14F-4D97-AF65-F5344CB8AC3E}">
        <p14:creationId xmlns:p14="http://schemas.microsoft.com/office/powerpoint/2010/main" val="2261734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The drug my </a:t>
            </a:r>
            <a:r>
              <a:rPr lang="en-GB" noProof="0" dirty="0" err="1"/>
              <a:t>resarch</a:t>
            </a:r>
            <a:r>
              <a:rPr lang="en-GB" noProof="0" dirty="0"/>
              <a:t> is </a:t>
            </a:r>
            <a:r>
              <a:rPr lang="en-GB" noProof="0" dirty="0" err="1"/>
              <a:t>foccused</a:t>
            </a:r>
            <a:r>
              <a:rPr lang="en-GB" noProof="0" dirty="0"/>
              <a:t> on is valproate, this is a drug mainly used for the treatment of epilepsy and bipolar disorder. Unfortunately </a:t>
            </a:r>
            <a:r>
              <a:rPr lang="en-GB" noProof="0" dirty="0" err="1"/>
              <a:t>terotogenic</a:t>
            </a:r>
            <a:r>
              <a:rPr lang="en-GB" noProof="0" dirty="0"/>
              <a:t> effects have been associated with the use of valproate.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Due to these severe side effects a division of European Medicine Agency </a:t>
            </a:r>
            <a:r>
              <a:rPr lang="en-GB" sz="1200" kern="1200" dirty="0">
                <a:solidFill>
                  <a:schemeClr val="tx1"/>
                </a:solidFill>
                <a:effectLst/>
                <a:latin typeface="+mn-lt"/>
                <a:ea typeface="+mn-ea"/>
                <a:cs typeface="+mn-cs"/>
              </a:rPr>
              <a:t>provided recommendations in 2014 and 2018 to strengthening the restrictions on the use of valproate. The</a:t>
            </a:r>
            <a:r>
              <a:rPr lang="en-US" sz="1200" kern="1200" dirty="0">
                <a:solidFill>
                  <a:schemeClr val="tx1"/>
                </a:solidFill>
                <a:effectLst/>
                <a:latin typeface="+mn-lt"/>
                <a:ea typeface="+mn-ea"/>
                <a:cs typeface="+mn-cs"/>
              </a:rPr>
              <a:t> precautions from 2014 did not have the desired effect.</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a result, the EMA generated new recommendations for the use of valproate in 2018.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pregnancy prevention program was developed. This program is designed to ensure the knowledge of patients and health care professionals about the risks of valproate during pregnancy and to provide a good environment for consultation about pregnancy and valproate. </a:t>
            </a:r>
            <a:endParaRPr lang="nl-NL" dirty="0"/>
          </a:p>
        </p:txBody>
      </p:sp>
      <p:sp>
        <p:nvSpPr>
          <p:cNvPr id="4" name="Slide Number Placeholder 3"/>
          <p:cNvSpPr>
            <a:spLocks noGrp="1"/>
          </p:cNvSpPr>
          <p:nvPr>
            <p:ph type="sldNum" sz="quarter" idx="5"/>
          </p:nvPr>
        </p:nvSpPr>
        <p:spPr/>
        <p:txBody>
          <a:bodyPr/>
          <a:lstStyle/>
          <a:p>
            <a:fld id="{520FDA80-F175-6747-BF2F-6BE3A6AD828C}" type="slidenum">
              <a:rPr lang="nl-NL" smtClean="0"/>
              <a:t>2</a:t>
            </a:fld>
            <a:endParaRPr lang="nl-NL"/>
          </a:p>
        </p:txBody>
      </p:sp>
    </p:spTree>
    <p:extLst>
      <p:ext uri="{BB962C8B-B14F-4D97-AF65-F5344CB8AC3E}">
        <p14:creationId xmlns:p14="http://schemas.microsoft.com/office/powerpoint/2010/main" val="1336802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Examples of the content of the pregnancy prevention program are shown is this slide.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Left: you can find an example of a </a:t>
            </a:r>
            <a:r>
              <a:rPr lang="en-US" sz="1200" b="1" kern="1200" dirty="0">
                <a:solidFill>
                  <a:schemeClr val="tx1"/>
                </a:solidFill>
                <a:effectLst/>
                <a:latin typeface="+mn-lt"/>
                <a:ea typeface="+mn-ea"/>
                <a:cs typeface="+mn-cs"/>
              </a:rPr>
              <a:t>patient reminder card </a:t>
            </a:r>
            <a:r>
              <a:rPr lang="en-US" sz="1200" kern="1200" dirty="0">
                <a:solidFill>
                  <a:schemeClr val="tx1"/>
                </a:solidFill>
                <a:effectLst/>
                <a:latin typeface="+mn-lt"/>
                <a:ea typeface="+mn-ea"/>
                <a:cs typeface="+mn-cs"/>
              </a:rPr>
              <a:t>which a health care professional needs to provide to a patient when prescribing or dispensing valproate. The card contains information about the risks during pregnancy and the need to use contraception. </a:t>
            </a:r>
          </a:p>
          <a:p>
            <a:r>
              <a:rPr lang="en-US" sz="1200" kern="1200" dirty="0">
                <a:solidFill>
                  <a:schemeClr val="tx1"/>
                </a:solidFill>
                <a:effectLst/>
                <a:latin typeface="+mn-lt"/>
                <a:ea typeface="+mn-ea"/>
                <a:cs typeface="+mn-cs"/>
              </a:rPr>
              <a:t>Right: this is a </a:t>
            </a:r>
            <a:r>
              <a:rPr lang="en-US" sz="1200" b="1" kern="1200" dirty="0">
                <a:solidFill>
                  <a:schemeClr val="tx1"/>
                </a:solidFill>
                <a:effectLst/>
                <a:latin typeface="+mn-lt"/>
                <a:ea typeface="+mn-ea"/>
                <a:cs typeface="+mn-cs"/>
              </a:rPr>
              <a:t>risk acknowledgments checklist</a:t>
            </a:r>
            <a:r>
              <a:rPr lang="en-US" sz="1200" kern="1200" dirty="0">
                <a:solidFill>
                  <a:schemeClr val="tx1"/>
                </a:solidFill>
                <a:effectLst/>
                <a:latin typeface="+mn-lt"/>
                <a:ea typeface="+mn-ea"/>
                <a:cs typeface="+mn-cs"/>
              </a:rPr>
              <a:t>, which needs to be signed by the patient when valproate is prescribed.</a:t>
            </a:r>
          </a:p>
          <a:p>
            <a:endParaRPr lang="nl-NL" dirty="0"/>
          </a:p>
        </p:txBody>
      </p:sp>
      <p:sp>
        <p:nvSpPr>
          <p:cNvPr id="4" name="Slide Number Placeholder 3"/>
          <p:cNvSpPr>
            <a:spLocks noGrp="1"/>
          </p:cNvSpPr>
          <p:nvPr>
            <p:ph type="sldNum" sz="quarter" idx="5"/>
          </p:nvPr>
        </p:nvSpPr>
        <p:spPr/>
        <p:txBody>
          <a:bodyPr/>
          <a:lstStyle/>
          <a:p>
            <a:fld id="{520FDA80-F175-6747-BF2F-6BE3A6AD828C}" type="slidenum">
              <a:rPr lang="nl-NL" smtClean="0"/>
              <a:t>3</a:t>
            </a:fld>
            <a:endParaRPr lang="nl-NL"/>
          </a:p>
        </p:txBody>
      </p:sp>
    </p:spTree>
    <p:extLst>
      <p:ext uri="{BB962C8B-B14F-4D97-AF65-F5344CB8AC3E}">
        <p14:creationId xmlns:p14="http://schemas.microsoft.com/office/powerpoint/2010/main" val="298131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 European broad study is generated by the EMA to determine the influence of the pregnancy prevention program in 8 different countries included Denmark. My research is </a:t>
            </a:r>
            <a:r>
              <a:rPr lang="en-GB" noProof="0" dirty="0" err="1"/>
              <a:t>foccused</a:t>
            </a:r>
            <a:r>
              <a:rPr lang="en-GB" noProof="0" dirty="0"/>
              <a:t> on the </a:t>
            </a:r>
            <a:r>
              <a:rPr lang="en-GB" noProof="0" dirty="0" err="1"/>
              <a:t>infucence</a:t>
            </a:r>
            <a:r>
              <a:rPr lang="en-GB" noProof="0" dirty="0"/>
              <a:t> of this program in Denmark, but a comparison with the EU results will be made.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My </a:t>
            </a:r>
            <a:r>
              <a:rPr lang="en-GB" noProof="0" dirty="0" err="1"/>
              <a:t>resarch</a:t>
            </a:r>
            <a:r>
              <a:rPr lang="en-GB" noProof="0" dirty="0"/>
              <a:t> investigated: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noProof="0" dirty="0"/>
              <a:t>The </a:t>
            </a:r>
            <a:r>
              <a:rPr lang="en-GB" noProof="0" dirty="0" err="1"/>
              <a:t>awaraness</a:t>
            </a:r>
            <a:r>
              <a:rPr lang="en-GB" noProof="0" dirty="0"/>
              <a:t> of HCPs and patients about the teratogenic effects of valproate and the recommendations provided in 2018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noProof="0" dirty="0"/>
              <a:t>The adherence of HCPs and patients to these </a:t>
            </a:r>
            <a:r>
              <a:rPr lang="en-GB" noProof="0" dirty="0" err="1"/>
              <a:t>reccommendations</a:t>
            </a:r>
            <a:r>
              <a:rPr lang="en-GB" noProof="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noProof="0" dirty="0"/>
              <a:t>The impact of the </a:t>
            </a:r>
            <a:r>
              <a:rPr lang="en-GB" noProof="0" dirty="0" err="1"/>
              <a:t>recomendations</a:t>
            </a:r>
            <a:r>
              <a:rPr lang="en-GB" noProof="0" dirty="0"/>
              <a:t> on prescribing, dispensing and the use of valproate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nl-NL" dirty="0"/>
          </a:p>
        </p:txBody>
      </p:sp>
      <p:sp>
        <p:nvSpPr>
          <p:cNvPr id="4" name="Slide Number Placeholder 3"/>
          <p:cNvSpPr>
            <a:spLocks noGrp="1"/>
          </p:cNvSpPr>
          <p:nvPr>
            <p:ph type="sldNum" sz="quarter" idx="5"/>
          </p:nvPr>
        </p:nvSpPr>
        <p:spPr/>
        <p:txBody>
          <a:bodyPr/>
          <a:lstStyle/>
          <a:p>
            <a:fld id="{520FDA80-F175-6747-BF2F-6BE3A6AD828C}" type="slidenum">
              <a:rPr lang="nl-NL" smtClean="0"/>
              <a:t>4</a:t>
            </a:fld>
            <a:endParaRPr lang="nl-NL"/>
          </a:p>
        </p:txBody>
      </p:sp>
    </p:spTree>
    <p:extLst>
      <p:ext uri="{BB962C8B-B14F-4D97-AF65-F5344CB8AC3E}">
        <p14:creationId xmlns:p14="http://schemas.microsoft.com/office/powerpoint/2010/main" val="41431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Web-based questionnaires were sent to HCPs and patients. HCP stands for HCP in the following slides. The questionnaires contained multiple choice questions and open-ended questions. The open ended questions were used for the discussion part and the multiple choice provided descriptive statistics. </a:t>
            </a:r>
            <a:endParaRPr lang="en-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Besides that, bivariate analysis was performed to investigate which determinants play an important role in the distribution of the adherence, awareness and impact. </a:t>
            </a:r>
            <a:endParaRPr lang="en-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the HCPs the effect of years of experience, profession and gender on the outcomes were analyzed. </a:t>
            </a:r>
            <a:endParaRPr lang="en-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the patients, level of education and age are analyzed. </a:t>
            </a:r>
            <a:endParaRPr lang="en-NL" sz="1200" kern="1200" dirty="0">
              <a:solidFill>
                <a:schemeClr val="tx1"/>
              </a:solidFill>
              <a:effectLst/>
              <a:latin typeface="+mn-lt"/>
              <a:ea typeface="+mn-ea"/>
              <a:cs typeface="+mn-cs"/>
            </a:endParaRPr>
          </a:p>
          <a:p>
            <a:endParaRPr lang="nl-NL" dirty="0"/>
          </a:p>
        </p:txBody>
      </p:sp>
      <p:sp>
        <p:nvSpPr>
          <p:cNvPr id="4" name="Slide Number Placeholder 3"/>
          <p:cNvSpPr>
            <a:spLocks noGrp="1"/>
          </p:cNvSpPr>
          <p:nvPr>
            <p:ph type="sldNum" sz="quarter" idx="5"/>
          </p:nvPr>
        </p:nvSpPr>
        <p:spPr/>
        <p:txBody>
          <a:bodyPr/>
          <a:lstStyle/>
          <a:p>
            <a:fld id="{520FDA80-F175-6747-BF2F-6BE3A6AD828C}" type="slidenum">
              <a:rPr lang="nl-NL" smtClean="0"/>
              <a:t>5</a:t>
            </a:fld>
            <a:endParaRPr lang="nl-NL"/>
          </a:p>
        </p:txBody>
      </p:sp>
    </p:spTree>
    <p:extLst>
      <p:ext uri="{BB962C8B-B14F-4D97-AF65-F5344CB8AC3E}">
        <p14:creationId xmlns:p14="http://schemas.microsoft.com/office/powerpoint/2010/main" val="4280804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fld id="{520FDA80-F175-6747-BF2F-6BE3A6AD828C}" type="slidenum">
              <a:rPr lang="nl-NL" smtClean="0"/>
              <a:t>6</a:t>
            </a:fld>
            <a:endParaRPr lang="nl-NL"/>
          </a:p>
        </p:txBody>
      </p:sp>
    </p:spTree>
    <p:extLst>
      <p:ext uri="{BB962C8B-B14F-4D97-AF65-F5344CB8AC3E}">
        <p14:creationId xmlns:p14="http://schemas.microsoft.com/office/powerpoint/2010/main" val="3533482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Results </a:t>
            </a:r>
            <a:r>
              <a:rPr lang="nl-NL" dirty="0" err="1"/>
              <a:t>regarding</a:t>
            </a:r>
            <a:r>
              <a:rPr lang="nl-NL" dirty="0"/>
              <a:t> </a:t>
            </a:r>
            <a:r>
              <a:rPr lang="nl-NL" dirty="0" err="1"/>
              <a:t>the</a:t>
            </a:r>
            <a:r>
              <a:rPr lang="nl-NL" dirty="0"/>
              <a:t> </a:t>
            </a:r>
            <a:r>
              <a:rPr lang="nl-NL" dirty="0" err="1"/>
              <a:t>awarness</a:t>
            </a:r>
            <a:r>
              <a:rPr lang="nl-NL" dirty="0"/>
              <a:t> </a:t>
            </a:r>
            <a:r>
              <a:rPr lang="nl-NL" dirty="0" err="1"/>
              <a:t>about</a:t>
            </a:r>
            <a:r>
              <a:rPr lang="nl-NL" dirty="0"/>
              <a:t> </a:t>
            </a:r>
            <a:r>
              <a:rPr lang="nl-NL" dirty="0" err="1"/>
              <a:t>teratogenic</a:t>
            </a:r>
            <a:r>
              <a:rPr lang="nl-NL" dirty="0"/>
              <a:t> </a:t>
            </a:r>
            <a:r>
              <a:rPr lang="nl-NL" dirty="0" err="1"/>
              <a:t>effects</a:t>
            </a:r>
            <a:r>
              <a:rPr lang="nl-NL" dirty="0"/>
              <a:t> </a:t>
            </a:r>
            <a:r>
              <a:rPr lang="nl-NL" dirty="0" err="1"/>
              <a:t>were</a:t>
            </a:r>
            <a:r>
              <a:rPr lang="nl-NL" dirty="0"/>
              <a:t> high. </a:t>
            </a:r>
            <a:r>
              <a:rPr lang="nl-NL" dirty="0" err="1"/>
              <a:t>Only</a:t>
            </a:r>
            <a:r>
              <a:rPr lang="nl-NL" dirty="0"/>
              <a:t> </a:t>
            </a:r>
            <a:r>
              <a:rPr lang="nl-NL" dirty="0" err="1"/>
              <a:t>one</a:t>
            </a:r>
            <a:r>
              <a:rPr lang="nl-NL" dirty="0"/>
              <a:t> </a:t>
            </a:r>
            <a:r>
              <a:rPr lang="nl-NL" dirty="0" err="1"/>
              <a:t>prescriber</a:t>
            </a:r>
            <a:r>
              <a:rPr lang="nl-NL" dirty="0"/>
              <a:t> </a:t>
            </a:r>
            <a:r>
              <a:rPr lang="nl-NL" dirty="0" err="1"/>
              <a:t>obtained</a:t>
            </a:r>
            <a:r>
              <a:rPr lang="nl-NL" dirty="0"/>
              <a:t> </a:t>
            </a:r>
            <a:r>
              <a:rPr lang="nl-NL" dirty="0" err="1"/>
              <a:t>the</a:t>
            </a:r>
            <a:r>
              <a:rPr lang="nl-NL" dirty="0"/>
              <a:t> </a:t>
            </a:r>
            <a:r>
              <a:rPr lang="nl-NL" dirty="0" err="1"/>
              <a:t>knowledge</a:t>
            </a:r>
            <a:r>
              <a:rPr lang="nl-NL" dirty="0"/>
              <a:t> </a:t>
            </a:r>
            <a:r>
              <a:rPr lang="nl-NL" dirty="0" err="1"/>
              <a:t>just</a:t>
            </a:r>
            <a:r>
              <a:rPr lang="nl-NL" dirty="0"/>
              <a:t> </a:t>
            </a:r>
            <a:r>
              <a:rPr lang="nl-NL" dirty="0" err="1"/>
              <a:t>through</a:t>
            </a:r>
            <a:r>
              <a:rPr lang="nl-NL" dirty="0"/>
              <a:t> </a:t>
            </a:r>
            <a:r>
              <a:rPr lang="nl-NL" dirty="0" err="1"/>
              <a:t>the</a:t>
            </a:r>
            <a:r>
              <a:rPr lang="nl-NL" dirty="0"/>
              <a:t> questionnaire </a:t>
            </a:r>
            <a:r>
              <a:rPr lang="nl-NL" dirty="0" err="1"/>
              <a:t>and</a:t>
            </a:r>
            <a:r>
              <a:rPr lang="nl-NL" dirty="0"/>
              <a:t> a </a:t>
            </a:r>
            <a:r>
              <a:rPr lang="nl-NL" dirty="0" err="1"/>
              <a:t>majority</a:t>
            </a:r>
            <a:r>
              <a:rPr lang="nl-NL" dirty="0"/>
              <a:t> (73%) had </a:t>
            </a:r>
            <a:r>
              <a:rPr lang="nl-NL" dirty="0" err="1"/>
              <a:t>heard</a:t>
            </a:r>
            <a:r>
              <a:rPr lang="nl-NL" dirty="0"/>
              <a:t> </a:t>
            </a:r>
            <a:r>
              <a:rPr lang="nl-NL" dirty="0" err="1"/>
              <a:t>it</a:t>
            </a:r>
            <a:r>
              <a:rPr lang="nl-NL" dirty="0"/>
              <a:t> more </a:t>
            </a:r>
            <a:r>
              <a:rPr lang="nl-NL" dirty="0" err="1"/>
              <a:t>than</a:t>
            </a:r>
            <a:r>
              <a:rPr lang="nl-NL" dirty="0"/>
              <a:t> 5 </a:t>
            </a:r>
            <a:r>
              <a:rPr lang="nl-NL" dirty="0" err="1"/>
              <a:t>years</a:t>
            </a:r>
            <a:r>
              <a:rPr lang="nl-NL" dirty="0"/>
              <a:t> </a:t>
            </a:r>
            <a:r>
              <a:rPr lang="nl-NL" dirty="0" err="1"/>
              <a:t>ago</a:t>
            </a:r>
            <a:r>
              <a:rPr lang="nl-NL" dirty="0"/>
              <a:t>. </a:t>
            </a:r>
          </a:p>
          <a:p>
            <a:endParaRPr lang="nl-NL" dirty="0"/>
          </a:p>
          <a:p>
            <a:r>
              <a:rPr lang="nl-NL" dirty="0"/>
              <a:t>For </a:t>
            </a:r>
            <a:r>
              <a:rPr lang="nl-NL" dirty="0" err="1"/>
              <a:t>pharmacists</a:t>
            </a:r>
            <a:r>
              <a:rPr lang="nl-NL" dirty="0"/>
              <a:t> </a:t>
            </a:r>
            <a:r>
              <a:rPr lang="nl-NL" dirty="0" err="1"/>
              <a:t>the</a:t>
            </a:r>
            <a:r>
              <a:rPr lang="nl-NL" dirty="0"/>
              <a:t> </a:t>
            </a:r>
            <a:r>
              <a:rPr lang="nl-NL" dirty="0" err="1"/>
              <a:t>awarness</a:t>
            </a:r>
            <a:r>
              <a:rPr lang="nl-NL" dirty="0"/>
              <a:t> was </a:t>
            </a:r>
            <a:r>
              <a:rPr lang="nl-NL" dirty="0" err="1"/>
              <a:t>lower</a:t>
            </a:r>
            <a:r>
              <a:rPr lang="nl-NL" dirty="0"/>
              <a:t>, </a:t>
            </a:r>
            <a:r>
              <a:rPr lang="nl-NL" dirty="0" err="1"/>
              <a:t>with</a:t>
            </a:r>
            <a:r>
              <a:rPr lang="nl-NL" dirty="0"/>
              <a:t> 15% </a:t>
            </a:r>
            <a:r>
              <a:rPr lang="nl-NL" dirty="0" err="1"/>
              <a:t>obtaining</a:t>
            </a:r>
            <a:r>
              <a:rPr lang="nl-NL" dirty="0"/>
              <a:t> </a:t>
            </a:r>
            <a:r>
              <a:rPr lang="nl-NL" dirty="0" err="1"/>
              <a:t>the</a:t>
            </a:r>
            <a:r>
              <a:rPr lang="nl-NL" dirty="0"/>
              <a:t> </a:t>
            </a:r>
            <a:r>
              <a:rPr lang="nl-NL" dirty="0" err="1"/>
              <a:t>knowledge</a:t>
            </a:r>
            <a:r>
              <a:rPr lang="nl-NL" dirty="0"/>
              <a:t> </a:t>
            </a:r>
            <a:r>
              <a:rPr lang="nl-NL" dirty="0" err="1"/>
              <a:t>through</a:t>
            </a:r>
            <a:r>
              <a:rPr lang="nl-NL" dirty="0"/>
              <a:t> </a:t>
            </a:r>
            <a:r>
              <a:rPr lang="nl-NL" dirty="0" err="1"/>
              <a:t>the</a:t>
            </a:r>
            <a:r>
              <a:rPr lang="nl-NL" dirty="0"/>
              <a:t> questionnaire </a:t>
            </a:r>
            <a:r>
              <a:rPr lang="nl-NL" dirty="0" err="1"/>
              <a:t>and</a:t>
            </a:r>
            <a:r>
              <a:rPr lang="nl-NL" dirty="0"/>
              <a:t> 51% had </a:t>
            </a:r>
            <a:r>
              <a:rPr lang="nl-NL" dirty="0" err="1"/>
              <a:t>heard</a:t>
            </a:r>
            <a:r>
              <a:rPr lang="nl-NL" dirty="0"/>
              <a:t> </a:t>
            </a:r>
            <a:r>
              <a:rPr lang="nl-NL" dirty="0" err="1"/>
              <a:t>it</a:t>
            </a:r>
            <a:r>
              <a:rPr lang="nl-NL" dirty="0"/>
              <a:t> in </a:t>
            </a:r>
            <a:r>
              <a:rPr lang="nl-NL" dirty="0" err="1"/>
              <a:t>the</a:t>
            </a:r>
            <a:r>
              <a:rPr lang="nl-NL" dirty="0"/>
              <a:t> past 5 </a:t>
            </a:r>
            <a:r>
              <a:rPr lang="nl-NL" dirty="0" err="1"/>
              <a:t>years</a:t>
            </a:r>
            <a:r>
              <a:rPr lang="nl-NL" dirty="0"/>
              <a:t>. </a:t>
            </a:r>
          </a:p>
        </p:txBody>
      </p:sp>
      <p:sp>
        <p:nvSpPr>
          <p:cNvPr id="4" name="Slide Number Placeholder 3"/>
          <p:cNvSpPr>
            <a:spLocks noGrp="1"/>
          </p:cNvSpPr>
          <p:nvPr>
            <p:ph type="sldNum" sz="quarter" idx="5"/>
          </p:nvPr>
        </p:nvSpPr>
        <p:spPr/>
        <p:txBody>
          <a:bodyPr/>
          <a:lstStyle/>
          <a:p>
            <a:fld id="{520FDA80-F175-6747-BF2F-6BE3A6AD828C}" type="slidenum">
              <a:rPr lang="nl-NL" smtClean="0"/>
              <a:t>7</a:t>
            </a:fld>
            <a:endParaRPr lang="nl-NL"/>
          </a:p>
        </p:txBody>
      </p:sp>
    </p:spTree>
    <p:extLst>
      <p:ext uri="{BB962C8B-B14F-4D97-AF65-F5344CB8AC3E}">
        <p14:creationId xmlns:p14="http://schemas.microsoft.com/office/powerpoint/2010/main" val="4097019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the patient’s awareness, 82% were aware of the teratogenic effects of which 63% by a neurologist. The bivariate analysis showed a decline in awareness once the level of education decreased.   </a:t>
            </a:r>
            <a:endParaRPr lang="en-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the statement if patients were careful with the use birth control during the use of valproate only 11% agreed. Compared to the EU broad study this percentage is low, the EU average is 52%. No one in the youngest age group agreed to be careful with birth control during the use of valproate. </a:t>
            </a:r>
            <a:endParaRPr lang="en-NL"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20FDA80-F175-6747-BF2F-6BE3A6AD828C}" type="slidenum">
              <a:rPr lang="nl-NL" smtClean="0"/>
              <a:t>8</a:t>
            </a:fld>
            <a:endParaRPr lang="nl-NL"/>
          </a:p>
        </p:txBody>
      </p:sp>
    </p:spTree>
    <p:extLst>
      <p:ext uri="{BB962C8B-B14F-4D97-AF65-F5344CB8AC3E}">
        <p14:creationId xmlns:p14="http://schemas.microsoft.com/office/powerpoint/2010/main" val="1900205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Regarding the adherence of prescribers with the pregnancy prevention measurements, the patient guide was most applied (28%) following the health care professional guide (23.3%) and the direct to healthcare professional communication (DHPC) (23.3%) (figure 4). The signing of the RAF/checklist was applied the least often (5.6%).</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use of the warning sign in the outer package was the most applied pregnancy prevention measurement for pharmacists with a percentage of 23.5%. Compared to the EU average the use is very low. </a:t>
            </a:r>
            <a:endParaRPr lang="nl-NL" dirty="0"/>
          </a:p>
        </p:txBody>
      </p:sp>
      <p:sp>
        <p:nvSpPr>
          <p:cNvPr id="4" name="Slide Number Placeholder 3"/>
          <p:cNvSpPr>
            <a:spLocks noGrp="1"/>
          </p:cNvSpPr>
          <p:nvPr>
            <p:ph type="sldNum" sz="quarter" idx="5"/>
          </p:nvPr>
        </p:nvSpPr>
        <p:spPr/>
        <p:txBody>
          <a:bodyPr/>
          <a:lstStyle/>
          <a:p>
            <a:fld id="{520FDA80-F175-6747-BF2F-6BE3A6AD828C}" type="slidenum">
              <a:rPr lang="nl-NL" smtClean="0"/>
              <a:t>9</a:t>
            </a:fld>
            <a:endParaRPr lang="nl-NL"/>
          </a:p>
        </p:txBody>
      </p:sp>
    </p:spTree>
    <p:extLst>
      <p:ext uri="{BB962C8B-B14F-4D97-AF65-F5344CB8AC3E}">
        <p14:creationId xmlns:p14="http://schemas.microsoft.com/office/powerpoint/2010/main" val="577683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15600448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11901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988418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589620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B61BEF0D-F0BB-DE4B-95CE-6DB70DBA9567}" type="datetimeFigureOut">
              <a:rPr lang="en-US" smtClean="0"/>
              <a:pPr/>
              <a:t>2/22/2021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0064385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B61BEF0D-F0BB-DE4B-95CE-6DB70DBA9567}" type="datetimeFigureOut">
              <a:rPr lang="en-US" smtClean="0"/>
              <a:pPr/>
              <a:t>2/22/2021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091780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B61BEF0D-F0BB-DE4B-95CE-6DB70DBA9567}" type="datetimeFigureOut">
              <a:rPr lang="en-US" smtClean="0"/>
              <a:pPr/>
              <a:t>2/22/2021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‹nr.›</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36007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292134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548805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B61BEF0D-F0BB-DE4B-95CE-6DB70DBA9567}" type="datetimeFigureOut">
              <a:rPr lang="en-US" smtClean="0"/>
              <a:pPr/>
              <a:t>2/22/2021</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32412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61BEF0D-F0BB-DE4B-95CE-6DB70DBA9567}" type="datetimeFigureOut">
              <a:rPr lang="en-US" smtClean="0"/>
              <a:pPr/>
              <a:t>2/22/2021</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078070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B61BEF0D-F0BB-DE4B-95CE-6DB70DBA9567}" type="datetimeFigureOut">
              <a:rPr lang="en-US" smtClean="0"/>
              <a:pPr/>
              <a:t>2/22/2021</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203413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ema.europa.eu/en/news/new-measures-avoid-valproate-exposure-pregnancy-endorsed"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ED03601-4724-4293-A32A-3A0879C5D4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E433AC3-E189-483B-9E8C-DFD5D2A186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9C15B4-BFFE-5844-9B33-FA5E43AA7DE6}"/>
              </a:ext>
            </a:extLst>
          </p:cNvPr>
          <p:cNvSpPr>
            <a:spLocks noGrp="1"/>
          </p:cNvSpPr>
          <p:nvPr>
            <p:ph type="ctrTitle"/>
          </p:nvPr>
        </p:nvSpPr>
        <p:spPr>
          <a:xfrm>
            <a:off x="1318278" y="3927325"/>
            <a:ext cx="9085180" cy="1607602"/>
          </a:xfrm>
        </p:spPr>
        <p:txBody>
          <a:bodyPr>
            <a:normAutofit fontScale="90000"/>
          </a:bodyPr>
          <a:lstStyle/>
          <a:p>
            <a:r>
              <a:rPr lang="en-GB" sz="2000" dirty="0"/>
              <a:t/>
            </a:r>
            <a:br>
              <a:rPr lang="en-GB" sz="2000" dirty="0"/>
            </a:br>
            <a:r>
              <a:rPr lang="en-GB" sz="2000" dirty="0"/>
              <a:t/>
            </a:r>
            <a:br>
              <a:rPr lang="en-GB" sz="2000" dirty="0"/>
            </a:br>
            <a:r>
              <a:rPr lang="en-GB" sz="2000" dirty="0"/>
              <a:t/>
            </a:r>
            <a:br>
              <a:rPr lang="en-GB" sz="2000" dirty="0"/>
            </a:br>
            <a:r>
              <a:rPr lang="en-GB" sz="2000" dirty="0"/>
              <a:t>Research presentation</a:t>
            </a:r>
            <a:br>
              <a:rPr lang="en-GB" sz="2000" dirty="0"/>
            </a:br>
            <a:r>
              <a:rPr lang="en-GB" sz="2000" dirty="0"/>
              <a:t>February 2021</a:t>
            </a:r>
            <a:br>
              <a:rPr lang="en-GB" sz="2000" dirty="0"/>
            </a:br>
            <a:r>
              <a:rPr lang="en-GB" sz="2000" dirty="0"/>
              <a:t/>
            </a:r>
            <a:br>
              <a:rPr lang="en-GB" sz="2000" dirty="0"/>
            </a:br>
            <a:r>
              <a:rPr lang="en-GB" sz="2000" dirty="0"/>
              <a:t>Nadia Oliveri</a:t>
            </a:r>
            <a:br>
              <a:rPr lang="en-GB" sz="2000" dirty="0"/>
            </a:br>
            <a:r>
              <a:rPr lang="en-GB" sz="2000" dirty="0"/>
              <a:t>5514878</a:t>
            </a:r>
            <a:br>
              <a:rPr lang="en-GB" sz="2000" dirty="0"/>
            </a:br>
            <a:r>
              <a:rPr lang="en-GB" sz="2000" dirty="0"/>
              <a:t/>
            </a:r>
            <a:br>
              <a:rPr lang="en-GB" sz="2000" dirty="0"/>
            </a:br>
            <a:r>
              <a:rPr lang="en-GB" sz="2000" dirty="0"/>
              <a:t/>
            </a:r>
            <a:br>
              <a:rPr lang="en-GB" sz="2000" dirty="0"/>
            </a:br>
            <a:r>
              <a:rPr lang="en-GB" sz="2000" dirty="0"/>
              <a:t>  </a:t>
            </a:r>
          </a:p>
        </p:txBody>
      </p:sp>
      <p:sp>
        <p:nvSpPr>
          <p:cNvPr id="3" name="Subtitle 2">
            <a:extLst>
              <a:ext uri="{FF2B5EF4-FFF2-40B4-BE49-F238E27FC236}">
                <a16:creationId xmlns:a16="http://schemas.microsoft.com/office/drawing/2014/main" id="{748B584C-C65A-D543-8312-E3188B871D78}"/>
              </a:ext>
            </a:extLst>
          </p:cNvPr>
          <p:cNvSpPr>
            <a:spLocks noGrp="1"/>
          </p:cNvSpPr>
          <p:nvPr>
            <p:ph type="subTitle" idx="1"/>
          </p:nvPr>
        </p:nvSpPr>
        <p:spPr>
          <a:xfrm>
            <a:off x="2695194" y="5688535"/>
            <a:ext cx="6801612" cy="536125"/>
          </a:xfrm>
        </p:spPr>
        <p:txBody>
          <a:bodyPr>
            <a:noAutofit/>
          </a:bodyPr>
          <a:lstStyle/>
          <a:p>
            <a:r>
              <a:rPr lang="nl-NL" sz="1600" dirty="0">
                <a:solidFill>
                  <a:srgbClr val="FFFFFF"/>
                </a:solidFill>
              </a:rPr>
              <a:t>Supervisor: Ramune Jacobsen</a:t>
            </a:r>
            <a:br>
              <a:rPr lang="nl-NL" sz="1600" dirty="0">
                <a:solidFill>
                  <a:srgbClr val="FFFFFF"/>
                </a:solidFill>
              </a:rPr>
            </a:br>
            <a:r>
              <a:rPr lang="nl-NL" sz="1600" dirty="0" err="1">
                <a:solidFill>
                  <a:srgbClr val="FFFFFF"/>
                </a:solidFill>
              </a:rPr>
              <a:t>Examiner</a:t>
            </a:r>
            <a:r>
              <a:rPr lang="nl-NL" sz="1600" dirty="0">
                <a:solidFill>
                  <a:srgbClr val="FFFFFF"/>
                </a:solidFill>
              </a:rPr>
              <a:t>: Marcel Bouvy </a:t>
            </a:r>
          </a:p>
        </p:txBody>
      </p:sp>
      <p:pic>
        <p:nvPicPr>
          <p:cNvPr id="4" name="Picture 3">
            <a:extLst>
              <a:ext uri="{FF2B5EF4-FFF2-40B4-BE49-F238E27FC236}">
                <a16:creationId xmlns:a16="http://schemas.microsoft.com/office/drawing/2014/main" id="{D978AFCC-E759-FA47-A224-39EE366612B3}"/>
              </a:ext>
            </a:extLst>
          </p:cNvPr>
          <p:cNvPicPr>
            <a:picLocks noChangeAspect="1"/>
          </p:cNvPicPr>
          <p:nvPr/>
        </p:nvPicPr>
        <p:blipFill>
          <a:blip r:embed="rId3"/>
          <a:stretch>
            <a:fillRect/>
          </a:stretch>
        </p:blipFill>
        <p:spPr>
          <a:xfrm>
            <a:off x="4273908" y="284178"/>
            <a:ext cx="3062101" cy="1607603"/>
          </a:xfrm>
          <a:prstGeom prst="rect">
            <a:avLst/>
          </a:prstGeom>
        </p:spPr>
      </p:pic>
      <p:sp>
        <p:nvSpPr>
          <p:cNvPr id="5" name="TextBox 4">
            <a:extLst>
              <a:ext uri="{FF2B5EF4-FFF2-40B4-BE49-F238E27FC236}">
                <a16:creationId xmlns:a16="http://schemas.microsoft.com/office/drawing/2014/main" id="{9006A0C0-2767-B744-9A31-6EFFA71E8FB8}"/>
              </a:ext>
            </a:extLst>
          </p:cNvPr>
          <p:cNvSpPr txBox="1"/>
          <p:nvPr/>
        </p:nvSpPr>
        <p:spPr>
          <a:xfrm flipV="1">
            <a:off x="2695194" y="2254993"/>
            <a:ext cx="108003" cy="45719"/>
          </a:xfrm>
          <a:prstGeom prst="rect">
            <a:avLst/>
          </a:prstGeom>
          <a:noFill/>
        </p:spPr>
        <p:txBody>
          <a:bodyPr wrap="square" rtlCol="0">
            <a:spAutoFit/>
          </a:bodyPr>
          <a:lstStyle/>
          <a:p>
            <a:endParaRPr lang="nl-NL" dirty="0"/>
          </a:p>
        </p:txBody>
      </p:sp>
      <p:sp>
        <p:nvSpPr>
          <p:cNvPr id="6" name="Rectangle 1">
            <a:extLst>
              <a:ext uri="{FF2B5EF4-FFF2-40B4-BE49-F238E27FC236}">
                <a16:creationId xmlns:a16="http://schemas.microsoft.com/office/drawing/2014/main" id="{73509648-F280-614F-8059-59FC70E1E8AB}"/>
              </a:ext>
            </a:extLst>
          </p:cNvPr>
          <p:cNvSpPr>
            <a:spLocks noChangeArrowheads="1"/>
          </p:cNvSpPr>
          <p:nvPr/>
        </p:nvSpPr>
        <p:spPr bwMode="auto">
          <a:xfrm>
            <a:off x="304691" y="1038251"/>
            <a:ext cx="7128075"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300" b="0" i="0" u="none" strike="noStrike" cap="none" normalizeH="0" baseline="0" dirty="0">
              <a:ln>
                <a:noFill/>
              </a:ln>
              <a:solidFill>
                <a:schemeClr val="tx1"/>
              </a:solidFill>
              <a:effectLst/>
              <a:latin typeface="+mj-lt"/>
            </a:endParaRPr>
          </a:p>
        </p:txBody>
      </p:sp>
      <p:sp>
        <p:nvSpPr>
          <p:cNvPr id="7" name="TextBox 6">
            <a:extLst>
              <a:ext uri="{FF2B5EF4-FFF2-40B4-BE49-F238E27FC236}">
                <a16:creationId xmlns:a16="http://schemas.microsoft.com/office/drawing/2014/main" id="{AD1E6B63-F57F-2E44-B30D-F63C36703212}"/>
              </a:ext>
            </a:extLst>
          </p:cNvPr>
          <p:cNvSpPr txBox="1"/>
          <p:nvPr/>
        </p:nvSpPr>
        <p:spPr>
          <a:xfrm>
            <a:off x="7393577" y="2325189"/>
            <a:ext cx="184731" cy="369332"/>
          </a:xfrm>
          <a:prstGeom prst="rect">
            <a:avLst/>
          </a:prstGeom>
          <a:noFill/>
        </p:spPr>
        <p:txBody>
          <a:bodyPr wrap="none" rtlCol="0">
            <a:spAutoFit/>
          </a:bodyPr>
          <a:lstStyle/>
          <a:p>
            <a:endParaRPr lang="nl-NL" dirty="0"/>
          </a:p>
        </p:txBody>
      </p:sp>
      <p:sp>
        <p:nvSpPr>
          <p:cNvPr id="10" name="Rectangle 9">
            <a:extLst>
              <a:ext uri="{FF2B5EF4-FFF2-40B4-BE49-F238E27FC236}">
                <a16:creationId xmlns:a16="http://schemas.microsoft.com/office/drawing/2014/main" id="{3C374E9D-57EE-5043-A56A-41E4F6FD87DC}"/>
              </a:ext>
            </a:extLst>
          </p:cNvPr>
          <p:cNvSpPr/>
          <p:nvPr/>
        </p:nvSpPr>
        <p:spPr>
          <a:xfrm>
            <a:off x="1502869" y="2055611"/>
            <a:ext cx="8604177" cy="1323439"/>
          </a:xfrm>
          <a:prstGeom prst="rect">
            <a:avLst/>
          </a:prstGeom>
        </p:spPr>
        <p:txBody>
          <a:bodyPr wrap="square">
            <a:spAutoFit/>
          </a:bodyPr>
          <a:lstStyle/>
          <a:p>
            <a:pPr algn="ctr"/>
            <a:r>
              <a:rPr lang="en-US" altLang="en-US" sz="2800" dirty="0">
                <a:ea typeface="Calibri" panose="020F0502020204030204" pitchFamily="34" charset="0"/>
                <a:cs typeface="Times New Roman" panose="02020603050405020304" pitchFamily="18" charset="0"/>
              </a:rPr>
              <a:t>’’The awareness and adherence of pregnancy prevention while using products containing valproate’’</a:t>
            </a:r>
            <a:r>
              <a:rPr lang="en-US" altLang="en-US" sz="2400" dirty="0"/>
              <a:t/>
            </a:r>
            <a:br>
              <a:rPr lang="en-US" altLang="en-US" sz="2400" dirty="0"/>
            </a:br>
            <a:endParaRPr lang="nl-NL" sz="2400" dirty="0"/>
          </a:p>
        </p:txBody>
      </p:sp>
    </p:spTree>
    <p:extLst>
      <p:ext uri="{BB962C8B-B14F-4D97-AF65-F5344CB8AC3E}">
        <p14:creationId xmlns:p14="http://schemas.microsoft.com/office/powerpoint/2010/main" val="2960687951"/>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E1C54-8FC1-8C4B-B2CD-6AD253275CFF}"/>
              </a:ext>
            </a:extLst>
          </p:cNvPr>
          <p:cNvSpPr>
            <a:spLocks noGrp="1"/>
          </p:cNvSpPr>
          <p:nvPr>
            <p:ph type="title"/>
          </p:nvPr>
        </p:nvSpPr>
        <p:spPr>
          <a:xfrm>
            <a:off x="2231135" y="964692"/>
            <a:ext cx="7889257" cy="957098"/>
          </a:xfrm>
        </p:spPr>
        <p:txBody>
          <a:bodyPr>
            <a:normAutofit/>
          </a:bodyPr>
          <a:lstStyle/>
          <a:p>
            <a:r>
              <a:rPr lang="en-GB" dirty="0"/>
              <a:t>Results – adherence patients </a:t>
            </a:r>
          </a:p>
        </p:txBody>
      </p:sp>
      <p:graphicFrame>
        <p:nvGraphicFramePr>
          <p:cNvPr id="4" name="Content Placeholder 3">
            <a:extLst>
              <a:ext uri="{FF2B5EF4-FFF2-40B4-BE49-F238E27FC236}">
                <a16:creationId xmlns:a16="http://schemas.microsoft.com/office/drawing/2014/main" id="{609EE914-6655-CA4C-AC7F-1DE77147D1C9}"/>
              </a:ext>
            </a:extLst>
          </p:cNvPr>
          <p:cNvGraphicFramePr>
            <a:graphicFrameLocks noGrp="1"/>
          </p:cNvGraphicFramePr>
          <p:nvPr>
            <p:ph idx="1"/>
            <p:extLst>
              <p:ext uri="{D42A27DB-BD31-4B8C-83A1-F6EECF244321}">
                <p14:modId xmlns:p14="http://schemas.microsoft.com/office/powerpoint/2010/main" val="3352067641"/>
              </p:ext>
            </p:extLst>
          </p:nvPr>
        </p:nvGraphicFramePr>
        <p:xfrm>
          <a:off x="996197" y="2343957"/>
          <a:ext cx="10472548" cy="34214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0300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E1C54-8FC1-8C4B-B2CD-6AD253275CFF}"/>
              </a:ext>
            </a:extLst>
          </p:cNvPr>
          <p:cNvSpPr>
            <a:spLocks noGrp="1"/>
          </p:cNvSpPr>
          <p:nvPr>
            <p:ph type="title"/>
          </p:nvPr>
        </p:nvSpPr>
        <p:spPr>
          <a:xfrm>
            <a:off x="1791474" y="853631"/>
            <a:ext cx="8344417" cy="1006165"/>
          </a:xfrm>
        </p:spPr>
        <p:txBody>
          <a:bodyPr/>
          <a:lstStyle/>
          <a:p>
            <a:r>
              <a:rPr lang="en-GB" dirty="0"/>
              <a:t>Results – impact HCP</a:t>
            </a:r>
          </a:p>
        </p:txBody>
      </p:sp>
      <p:sp>
        <p:nvSpPr>
          <p:cNvPr id="8" name="TextBox 7">
            <a:extLst>
              <a:ext uri="{FF2B5EF4-FFF2-40B4-BE49-F238E27FC236}">
                <a16:creationId xmlns:a16="http://schemas.microsoft.com/office/drawing/2014/main" id="{B0EBBF87-1C69-CD4C-8516-DF073CE69475}"/>
              </a:ext>
            </a:extLst>
          </p:cNvPr>
          <p:cNvSpPr txBox="1"/>
          <p:nvPr/>
        </p:nvSpPr>
        <p:spPr>
          <a:xfrm>
            <a:off x="685910" y="2429821"/>
            <a:ext cx="5155756" cy="2862322"/>
          </a:xfrm>
          <a:prstGeom prst="rect">
            <a:avLst/>
          </a:prstGeom>
          <a:noFill/>
        </p:spPr>
        <p:txBody>
          <a:bodyPr wrap="square" rtlCol="0">
            <a:spAutoFit/>
          </a:bodyPr>
          <a:lstStyle/>
          <a:p>
            <a:r>
              <a:rPr lang="en-GB" dirty="0"/>
              <a:t>Change in </a:t>
            </a:r>
            <a:r>
              <a:rPr lang="en-GB" b="1" dirty="0"/>
              <a:t>prescribing</a:t>
            </a:r>
            <a:r>
              <a:rPr lang="en-GB" dirty="0"/>
              <a:t> and counselling since the new recommendations:</a:t>
            </a:r>
          </a:p>
          <a:p>
            <a:endParaRPr lang="en-GB" dirty="0"/>
          </a:p>
          <a:p>
            <a:pPr marL="285750" indent="-285750">
              <a:buFont typeface="Arial" panose="020B0604020202020204" pitchFamily="34" charset="0"/>
              <a:buChar char="•"/>
            </a:pPr>
            <a:r>
              <a:rPr lang="en-GB" dirty="0"/>
              <a:t>35% disagreed</a:t>
            </a:r>
          </a:p>
          <a:p>
            <a:pPr marL="285750" indent="-285750">
              <a:buFont typeface="Arial" panose="020B0604020202020204" pitchFamily="34" charset="0"/>
              <a:buChar char="•"/>
            </a:pPr>
            <a:r>
              <a:rPr lang="en-GB" dirty="0"/>
              <a:t>27% agreed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HCP guide and DHPC had the most impact </a:t>
            </a:r>
          </a:p>
          <a:p>
            <a:endParaRPr lang="nl-NL" dirty="0"/>
          </a:p>
          <a:p>
            <a:endParaRPr lang="nl-NL" dirty="0"/>
          </a:p>
        </p:txBody>
      </p:sp>
      <p:sp>
        <p:nvSpPr>
          <p:cNvPr id="9" name="TextBox 8">
            <a:extLst>
              <a:ext uri="{FF2B5EF4-FFF2-40B4-BE49-F238E27FC236}">
                <a16:creationId xmlns:a16="http://schemas.microsoft.com/office/drawing/2014/main" id="{5E75E320-7C49-B84F-95B9-5B981C4F8063}"/>
              </a:ext>
            </a:extLst>
          </p:cNvPr>
          <p:cNvSpPr txBox="1"/>
          <p:nvPr/>
        </p:nvSpPr>
        <p:spPr>
          <a:xfrm>
            <a:off x="6350336" y="2429821"/>
            <a:ext cx="5428376" cy="2585323"/>
          </a:xfrm>
          <a:prstGeom prst="rect">
            <a:avLst/>
          </a:prstGeom>
          <a:noFill/>
        </p:spPr>
        <p:txBody>
          <a:bodyPr wrap="square" rtlCol="0">
            <a:spAutoFit/>
          </a:bodyPr>
          <a:lstStyle/>
          <a:p>
            <a:r>
              <a:rPr lang="en-GB" dirty="0"/>
              <a:t>Change in </a:t>
            </a:r>
            <a:r>
              <a:rPr lang="en-GB" b="1" dirty="0"/>
              <a:t>dispensing</a:t>
            </a:r>
            <a:r>
              <a:rPr lang="en-GB" dirty="0"/>
              <a:t> since the new recommendations:</a:t>
            </a:r>
          </a:p>
          <a:p>
            <a:endParaRPr lang="en-GB" dirty="0"/>
          </a:p>
          <a:p>
            <a:endParaRPr lang="en-GB" dirty="0"/>
          </a:p>
          <a:p>
            <a:pPr marL="285750" indent="-285750">
              <a:buFont typeface="Arial" panose="020B0604020202020204" pitchFamily="34" charset="0"/>
              <a:buChar char="•"/>
            </a:pPr>
            <a:r>
              <a:rPr lang="en-GB" dirty="0"/>
              <a:t>23% disagreed</a:t>
            </a:r>
          </a:p>
          <a:p>
            <a:pPr marL="285750" indent="-285750">
              <a:buFont typeface="Arial" panose="020B0604020202020204" pitchFamily="34" charset="0"/>
              <a:buChar char="•"/>
            </a:pPr>
            <a:r>
              <a:rPr lang="en-GB" dirty="0"/>
              <a:t>24% agreed</a:t>
            </a:r>
          </a:p>
          <a:p>
            <a:endParaRPr lang="en-GB" dirty="0"/>
          </a:p>
          <a:p>
            <a:endParaRPr lang="en-GB" dirty="0"/>
          </a:p>
          <a:p>
            <a:pPr marL="285750" indent="-285750">
              <a:buFont typeface="Arial" panose="020B0604020202020204" pitchFamily="34" charset="0"/>
              <a:buChar char="•"/>
            </a:pPr>
            <a:r>
              <a:rPr lang="en-GB" dirty="0"/>
              <a:t>Warning sign and DHPC had the most impact </a:t>
            </a:r>
          </a:p>
          <a:p>
            <a:endParaRPr lang="nl-NL" dirty="0"/>
          </a:p>
        </p:txBody>
      </p:sp>
    </p:spTree>
    <p:extLst>
      <p:ext uri="{BB962C8B-B14F-4D97-AF65-F5344CB8AC3E}">
        <p14:creationId xmlns:p14="http://schemas.microsoft.com/office/powerpoint/2010/main" val="3757942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E1C54-8FC1-8C4B-B2CD-6AD253275CFF}"/>
              </a:ext>
            </a:extLst>
          </p:cNvPr>
          <p:cNvSpPr>
            <a:spLocks noGrp="1"/>
          </p:cNvSpPr>
          <p:nvPr>
            <p:ph type="title"/>
          </p:nvPr>
        </p:nvSpPr>
        <p:spPr>
          <a:xfrm>
            <a:off x="1629324" y="822635"/>
            <a:ext cx="8933352" cy="1145649"/>
          </a:xfrm>
        </p:spPr>
        <p:txBody>
          <a:bodyPr/>
          <a:lstStyle/>
          <a:p>
            <a:r>
              <a:rPr lang="en-GB" dirty="0"/>
              <a:t>Results – impact patients  </a:t>
            </a:r>
          </a:p>
        </p:txBody>
      </p:sp>
      <p:sp>
        <p:nvSpPr>
          <p:cNvPr id="7" name="Content Placeholder 6">
            <a:extLst>
              <a:ext uri="{FF2B5EF4-FFF2-40B4-BE49-F238E27FC236}">
                <a16:creationId xmlns:a16="http://schemas.microsoft.com/office/drawing/2014/main" id="{026DDF8D-A08B-EE4E-A31C-25EE78709505}"/>
              </a:ext>
            </a:extLst>
          </p:cNvPr>
          <p:cNvSpPr>
            <a:spLocks noGrp="1"/>
          </p:cNvSpPr>
          <p:nvPr>
            <p:ph idx="1"/>
          </p:nvPr>
        </p:nvSpPr>
        <p:spPr>
          <a:xfrm>
            <a:off x="1378729" y="2653543"/>
            <a:ext cx="7729728" cy="3101983"/>
          </a:xfrm>
        </p:spPr>
        <p:txBody>
          <a:bodyPr/>
          <a:lstStyle/>
          <a:p>
            <a:pPr marL="0" indent="0">
              <a:buNone/>
            </a:pPr>
            <a:r>
              <a:rPr lang="en-GB" dirty="0"/>
              <a:t>Change in </a:t>
            </a:r>
            <a:r>
              <a:rPr lang="en-GB" b="1" dirty="0"/>
              <a:t>use</a:t>
            </a:r>
            <a:r>
              <a:rPr lang="en-GB" dirty="0"/>
              <a:t> of valproate since 2018:</a:t>
            </a:r>
          </a:p>
          <a:p>
            <a:pPr marL="0" indent="0">
              <a:buNone/>
            </a:pPr>
            <a:endParaRPr lang="en-GB" dirty="0"/>
          </a:p>
          <a:p>
            <a:r>
              <a:rPr lang="en-GB" dirty="0"/>
              <a:t>8% said it changed </a:t>
            </a:r>
          </a:p>
          <a:p>
            <a:r>
              <a:rPr lang="en-GB" dirty="0"/>
              <a:t>41% use it the same way</a:t>
            </a:r>
          </a:p>
          <a:p>
            <a:pPr marL="0" indent="0">
              <a:buNone/>
            </a:pPr>
            <a:endParaRPr lang="nl-NL" dirty="0"/>
          </a:p>
        </p:txBody>
      </p:sp>
    </p:spTree>
    <p:extLst>
      <p:ext uri="{BB962C8B-B14F-4D97-AF65-F5344CB8AC3E}">
        <p14:creationId xmlns:p14="http://schemas.microsoft.com/office/powerpoint/2010/main" val="853278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E1C54-8FC1-8C4B-B2CD-6AD253275CFF}"/>
              </a:ext>
            </a:extLst>
          </p:cNvPr>
          <p:cNvSpPr>
            <a:spLocks noGrp="1"/>
          </p:cNvSpPr>
          <p:nvPr>
            <p:ph type="title"/>
          </p:nvPr>
        </p:nvSpPr>
        <p:spPr>
          <a:xfrm>
            <a:off x="1620993" y="931124"/>
            <a:ext cx="8328920" cy="1130152"/>
          </a:xfrm>
        </p:spPr>
        <p:txBody>
          <a:bodyPr/>
          <a:lstStyle/>
          <a:p>
            <a:r>
              <a:rPr lang="en-GB" dirty="0"/>
              <a:t>Discussion </a:t>
            </a:r>
          </a:p>
        </p:txBody>
      </p:sp>
      <p:sp>
        <p:nvSpPr>
          <p:cNvPr id="3" name="Content Placeholder 2">
            <a:extLst>
              <a:ext uri="{FF2B5EF4-FFF2-40B4-BE49-F238E27FC236}">
                <a16:creationId xmlns:a16="http://schemas.microsoft.com/office/drawing/2014/main" id="{09D74A98-CC08-6340-B85C-8A0052167487}"/>
              </a:ext>
            </a:extLst>
          </p:cNvPr>
          <p:cNvSpPr>
            <a:spLocks noGrp="1"/>
          </p:cNvSpPr>
          <p:nvPr>
            <p:ph idx="1"/>
          </p:nvPr>
        </p:nvSpPr>
        <p:spPr>
          <a:xfrm>
            <a:off x="417549" y="2431502"/>
            <a:ext cx="11356902" cy="4426498"/>
          </a:xfrm>
        </p:spPr>
        <p:txBody>
          <a:bodyPr>
            <a:normAutofit/>
          </a:bodyPr>
          <a:lstStyle/>
          <a:p>
            <a:pPr marL="0" indent="0">
              <a:buNone/>
            </a:pPr>
            <a:endParaRPr lang="en-GB" b="1" dirty="0"/>
          </a:p>
          <a:p>
            <a:pPr marL="0" indent="0">
              <a:buNone/>
            </a:pPr>
            <a:r>
              <a:rPr lang="en-GB" b="1" dirty="0"/>
              <a:t>Awareness</a:t>
            </a:r>
          </a:p>
          <a:p>
            <a:r>
              <a:rPr lang="en-GB" sz="1600" dirty="0"/>
              <a:t>Awareness pharmacists low compared to prescribers and EU study average </a:t>
            </a:r>
          </a:p>
          <a:p>
            <a:r>
              <a:rPr lang="en-GB" sz="1600" dirty="0"/>
              <a:t>High awareness among patients of risks, however low carefulness regarding birth control</a:t>
            </a:r>
          </a:p>
          <a:p>
            <a:endParaRPr lang="en-GB" sz="1600" dirty="0"/>
          </a:p>
          <a:p>
            <a:endParaRPr lang="en-GB" sz="1600" dirty="0"/>
          </a:p>
          <a:p>
            <a:pPr marL="0" indent="0">
              <a:buNone/>
            </a:pPr>
            <a:r>
              <a:rPr lang="en-GB" b="1" dirty="0"/>
              <a:t>Adherence</a:t>
            </a:r>
          </a:p>
          <a:p>
            <a:r>
              <a:rPr lang="en-GB" sz="1600" dirty="0"/>
              <a:t>Low use of the risk acknowledgment form, lack of awareness and no need if consent is already given</a:t>
            </a:r>
          </a:p>
          <a:p>
            <a:r>
              <a:rPr lang="en-GB" sz="1600" dirty="0"/>
              <a:t>Warning sign for pharmacists most used, other measurements lack of availability and awareness</a:t>
            </a:r>
          </a:p>
          <a:p>
            <a:pPr marL="0" indent="0">
              <a:buNone/>
            </a:pPr>
            <a:endParaRPr lang="en-GB" b="1" dirty="0"/>
          </a:p>
        </p:txBody>
      </p:sp>
    </p:spTree>
    <p:extLst>
      <p:ext uri="{BB962C8B-B14F-4D97-AF65-F5344CB8AC3E}">
        <p14:creationId xmlns:p14="http://schemas.microsoft.com/office/powerpoint/2010/main" val="3629948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E1C54-8FC1-8C4B-B2CD-6AD253275CFF}"/>
              </a:ext>
            </a:extLst>
          </p:cNvPr>
          <p:cNvSpPr>
            <a:spLocks noGrp="1"/>
          </p:cNvSpPr>
          <p:nvPr>
            <p:ph type="title"/>
          </p:nvPr>
        </p:nvSpPr>
        <p:spPr>
          <a:xfrm>
            <a:off x="1730062" y="807136"/>
            <a:ext cx="8731875" cy="1238640"/>
          </a:xfrm>
        </p:spPr>
        <p:txBody>
          <a:bodyPr/>
          <a:lstStyle/>
          <a:p>
            <a:r>
              <a:rPr lang="en-GB" dirty="0"/>
              <a:t>Conclusion &amp; improvements </a:t>
            </a:r>
          </a:p>
        </p:txBody>
      </p:sp>
      <p:sp>
        <p:nvSpPr>
          <p:cNvPr id="3" name="Content Placeholder 2">
            <a:extLst>
              <a:ext uri="{FF2B5EF4-FFF2-40B4-BE49-F238E27FC236}">
                <a16:creationId xmlns:a16="http://schemas.microsoft.com/office/drawing/2014/main" id="{09D74A98-CC08-6340-B85C-8A0052167487}"/>
              </a:ext>
            </a:extLst>
          </p:cNvPr>
          <p:cNvSpPr>
            <a:spLocks noGrp="1"/>
          </p:cNvSpPr>
          <p:nvPr>
            <p:ph idx="1"/>
          </p:nvPr>
        </p:nvSpPr>
        <p:spPr>
          <a:xfrm>
            <a:off x="576793" y="2431502"/>
            <a:ext cx="10995614" cy="4044249"/>
          </a:xfrm>
        </p:spPr>
        <p:txBody>
          <a:bodyPr>
            <a:normAutofit/>
          </a:bodyPr>
          <a:lstStyle/>
          <a:p>
            <a:endParaRPr lang="en-GB" dirty="0"/>
          </a:p>
          <a:p>
            <a:r>
              <a:rPr lang="en-GB" dirty="0"/>
              <a:t>High </a:t>
            </a:r>
            <a:r>
              <a:rPr lang="en-GB" b="1" dirty="0"/>
              <a:t>awareness</a:t>
            </a:r>
            <a:r>
              <a:rPr lang="en-GB" dirty="0"/>
              <a:t> of teratogenicity of valproate among HCPs and patients</a:t>
            </a:r>
          </a:p>
          <a:p>
            <a:r>
              <a:rPr lang="en-GB" dirty="0"/>
              <a:t>Low </a:t>
            </a:r>
            <a:r>
              <a:rPr lang="en-GB" b="1" dirty="0"/>
              <a:t>adherence</a:t>
            </a:r>
            <a:r>
              <a:rPr lang="en-GB" dirty="0"/>
              <a:t> to the new measurements</a:t>
            </a:r>
          </a:p>
          <a:p>
            <a:r>
              <a:rPr lang="en-GB" dirty="0"/>
              <a:t>Low </a:t>
            </a:r>
            <a:r>
              <a:rPr lang="en-GB" b="1" dirty="0"/>
              <a:t>impact</a:t>
            </a:r>
            <a:r>
              <a:rPr lang="en-GB" dirty="0"/>
              <a:t> of the measurements </a:t>
            </a:r>
          </a:p>
          <a:p>
            <a:endParaRPr lang="en-GB" dirty="0"/>
          </a:p>
          <a:p>
            <a:r>
              <a:rPr lang="en-GB" dirty="0"/>
              <a:t>Better definition of the role of each HCP in this process</a:t>
            </a:r>
          </a:p>
          <a:p>
            <a:r>
              <a:rPr lang="en-GB" dirty="0"/>
              <a:t>Easier and electronic access of the materials </a:t>
            </a:r>
          </a:p>
          <a:p>
            <a:r>
              <a:rPr lang="en-GB" dirty="0"/>
              <a:t>Campaigns to be held to repeat the information </a:t>
            </a:r>
          </a:p>
        </p:txBody>
      </p:sp>
    </p:spTree>
    <p:extLst>
      <p:ext uri="{BB962C8B-B14F-4D97-AF65-F5344CB8AC3E}">
        <p14:creationId xmlns:p14="http://schemas.microsoft.com/office/powerpoint/2010/main" val="2915581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C1007-D044-754B-AD70-16EFC1BC01E0}"/>
              </a:ext>
            </a:extLst>
          </p:cNvPr>
          <p:cNvSpPr>
            <a:spLocks noGrp="1"/>
          </p:cNvSpPr>
          <p:nvPr>
            <p:ph type="title"/>
          </p:nvPr>
        </p:nvSpPr>
        <p:spPr/>
        <p:txBody>
          <a:bodyPr/>
          <a:lstStyle/>
          <a:p>
            <a:r>
              <a:rPr lang="en-GB" dirty="0"/>
              <a:t>Literature</a:t>
            </a:r>
          </a:p>
        </p:txBody>
      </p:sp>
      <p:sp>
        <p:nvSpPr>
          <p:cNvPr id="3" name="Content Placeholder 2">
            <a:extLst>
              <a:ext uri="{FF2B5EF4-FFF2-40B4-BE49-F238E27FC236}">
                <a16:creationId xmlns:a16="http://schemas.microsoft.com/office/drawing/2014/main" id="{8F85F61B-D1C1-0D44-8010-DBDE40106AAD}"/>
              </a:ext>
            </a:extLst>
          </p:cNvPr>
          <p:cNvSpPr>
            <a:spLocks noGrp="1"/>
          </p:cNvSpPr>
          <p:nvPr>
            <p:ph idx="1"/>
          </p:nvPr>
        </p:nvSpPr>
        <p:spPr>
          <a:xfrm>
            <a:off x="743299" y="2576051"/>
            <a:ext cx="7729728" cy="3101983"/>
          </a:xfrm>
        </p:spPr>
        <p:txBody>
          <a:bodyPr/>
          <a:lstStyle/>
          <a:p>
            <a:r>
              <a:rPr lang="en-US" sz="1400" dirty="0"/>
              <a:t>Haddad PM, Das A, Ashfaq M, Wieck A. A review of valproate in psychiatric practice. Expert </a:t>
            </a:r>
            <a:r>
              <a:rPr lang="en-US" sz="1400" dirty="0" err="1"/>
              <a:t>Opin</a:t>
            </a:r>
            <a:r>
              <a:rPr lang="en-US" sz="1400" dirty="0"/>
              <a:t> Drug </a:t>
            </a:r>
            <a:r>
              <a:rPr lang="en-US" sz="1400" dirty="0" err="1"/>
              <a:t>Metab</a:t>
            </a:r>
            <a:r>
              <a:rPr lang="en-US" sz="1400" dirty="0"/>
              <a:t> </a:t>
            </a:r>
            <a:r>
              <a:rPr lang="en-US" sz="1400" dirty="0" err="1"/>
              <a:t>Toxicol</a:t>
            </a:r>
            <a:r>
              <a:rPr lang="en-US" sz="1400" dirty="0"/>
              <a:t>. 2009;5(5):539-51.</a:t>
            </a:r>
          </a:p>
          <a:p>
            <a:r>
              <a:rPr lang="en-US" sz="1400" dirty="0"/>
              <a:t>Tomson T, </a:t>
            </a:r>
            <a:r>
              <a:rPr lang="en-US" sz="1400" dirty="0" err="1"/>
              <a:t>Battino</a:t>
            </a:r>
            <a:r>
              <a:rPr lang="en-US" sz="1400" dirty="0"/>
              <a:t> D, </a:t>
            </a:r>
            <a:r>
              <a:rPr lang="en-US" sz="1400" dirty="0" err="1"/>
              <a:t>Perucca</a:t>
            </a:r>
            <a:r>
              <a:rPr lang="en-US" sz="1400" dirty="0"/>
              <a:t> E. Teratogenicity of antiepileptic drugs. </a:t>
            </a:r>
            <a:r>
              <a:rPr lang="en-US" sz="1400" dirty="0" err="1"/>
              <a:t>Curr</a:t>
            </a:r>
            <a:r>
              <a:rPr lang="en-US" sz="1400" dirty="0"/>
              <a:t> </a:t>
            </a:r>
            <a:r>
              <a:rPr lang="en-US" sz="1400" dirty="0" err="1"/>
              <a:t>Opin</a:t>
            </a:r>
            <a:r>
              <a:rPr lang="en-US" sz="1400" dirty="0"/>
              <a:t> Neurol. 2019;32(2):246-52.</a:t>
            </a:r>
          </a:p>
          <a:p>
            <a:r>
              <a:rPr lang="en-US" sz="1400" dirty="0"/>
              <a:t>Tomson T, </a:t>
            </a:r>
            <a:r>
              <a:rPr lang="en-US" sz="1400" dirty="0" err="1"/>
              <a:t>Battino</a:t>
            </a:r>
            <a:r>
              <a:rPr lang="en-US" sz="1400" dirty="0"/>
              <a:t> D, </a:t>
            </a:r>
            <a:r>
              <a:rPr lang="en-US" sz="1400" dirty="0" err="1"/>
              <a:t>Bonizzoni</a:t>
            </a:r>
            <a:r>
              <a:rPr lang="en-US" sz="1400" dirty="0"/>
              <a:t> E, Craig J, </a:t>
            </a:r>
            <a:r>
              <a:rPr lang="en-US" sz="1400" dirty="0" err="1"/>
              <a:t>Lindhout</a:t>
            </a:r>
            <a:r>
              <a:rPr lang="en-US" sz="1400" dirty="0"/>
              <a:t> D, </a:t>
            </a:r>
            <a:r>
              <a:rPr lang="en-US" sz="1400" dirty="0" err="1"/>
              <a:t>Perucca</a:t>
            </a:r>
            <a:r>
              <a:rPr lang="en-US" sz="1400" dirty="0"/>
              <a:t> E, et al. Comparative risk of major congenital malformations with eight different antiepileptic drugs: a prospective cohort study of the EURAP registry. Lancet Neurol. 2018;17(6):530-8.</a:t>
            </a:r>
          </a:p>
          <a:p>
            <a:r>
              <a:rPr lang="en-US" sz="1400" dirty="0"/>
              <a:t>Bromley R, Weston J, </a:t>
            </a:r>
            <a:r>
              <a:rPr lang="en-US" sz="1400" dirty="0" err="1"/>
              <a:t>Adab</a:t>
            </a:r>
            <a:r>
              <a:rPr lang="en-US" sz="1400" dirty="0"/>
              <a:t> N, Greenhalgh J, </a:t>
            </a:r>
            <a:r>
              <a:rPr lang="en-US" sz="1400" dirty="0" err="1"/>
              <a:t>Sanniti</a:t>
            </a:r>
            <a:r>
              <a:rPr lang="en-US" sz="1400" dirty="0"/>
              <a:t> A, McKay AJ, et al. Treatment for epilepsy in pregnancy: neurodevelopmental outcomes in the child. Cochrane Database Syst Rev. 2014;2014(10):Cd010236.</a:t>
            </a:r>
          </a:p>
          <a:p>
            <a:r>
              <a:rPr lang="en-US" sz="1400" dirty="0"/>
              <a:t>Christensen J, </a:t>
            </a:r>
            <a:r>
              <a:rPr lang="en-US" sz="1400" dirty="0" err="1"/>
              <a:t>Grønborg</a:t>
            </a:r>
            <a:r>
              <a:rPr lang="en-US" sz="1400" dirty="0"/>
              <a:t> TK, </a:t>
            </a:r>
            <a:r>
              <a:rPr lang="en-US" sz="1400" dirty="0" err="1"/>
              <a:t>Sørensen</a:t>
            </a:r>
            <a:r>
              <a:rPr lang="en-US" sz="1400" dirty="0"/>
              <a:t> MJ, Schendel D, </a:t>
            </a:r>
            <a:r>
              <a:rPr lang="en-US" sz="1400" dirty="0" err="1"/>
              <a:t>Parner</a:t>
            </a:r>
            <a:r>
              <a:rPr lang="en-US" sz="1400" dirty="0"/>
              <a:t> ET, Pedersen LH, et al. Prenatal valproate exposure and risk of autism spectrum disorders and childhood autism. Jama. 2013;309(16):1696-703.</a:t>
            </a:r>
          </a:p>
          <a:p>
            <a:r>
              <a:rPr lang="en-US" sz="1400" dirty="0"/>
              <a:t>(EMA) EMA. New measures to avoid valproate exposure in pregnancy endorsed 23 March 2018 [Available from: </a:t>
            </a:r>
            <a:r>
              <a:rPr lang="en-US" sz="1400" u="sng" dirty="0">
                <a:hlinkClick r:id="rId3"/>
              </a:rPr>
              <a:t>https://www.ema.europa.eu/en/news/new-measures-avoid-valproate-exposure-pregnancy-endorsed</a:t>
            </a:r>
            <a:r>
              <a:rPr lang="en-US" sz="1400" dirty="0"/>
              <a:t> </a:t>
            </a:r>
          </a:p>
          <a:p>
            <a:endParaRPr lang="nl-NL" dirty="0"/>
          </a:p>
        </p:txBody>
      </p:sp>
    </p:spTree>
    <p:extLst>
      <p:ext uri="{BB962C8B-B14F-4D97-AF65-F5344CB8AC3E}">
        <p14:creationId xmlns:p14="http://schemas.microsoft.com/office/powerpoint/2010/main" val="1127368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E1C54-8FC1-8C4B-B2CD-6AD253275CFF}"/>
              </a:ext>
            </a:extLst>
          </p:cNvPr>
          <p:cNvSpPr>
            <a:spLocks noGrp="1"/>
          </p:cNvSpPr>
          <p:nvPr>
            <p:ph type="title"/>
          </p:nvPr>
        </p:nvSpPr>
        <p:spPr>
          <a:xfrm>
            <a:off x="1683567" y="869130"/>
            <a:ext cx="8824865" cy="1207643"/>
          </a:xfrm>
        </p:spPr>
        <p:txBody>
          <a:bodyPr/>
          <a:lstStyle/>
          <a:p>
            <a:r>
              <a:rPr lang="en-GB" dirty="0"/>
              <a:t>Introduction</a:t>
            </a:r>
          </a:p>
        </p:txBody>
      </p:sp>
      <p:sp>
        <p:nvSpPr>
          <p:cNvPr id="3" name="Content Placeholder 2">
            <a:extLst>
              <a:ext uri="{FF2B5EF4-FFF2-40B4-BE49-F238E27FC236}">
                <a16:creationId xmlns:a16="http://schemas.microsoft.com/office/drawing/2014/main" id="{09D74A98-CC08-6340-B85C-8A0052167487}"/>
              </a:ext>
            </a:extLst>
          </p:cNvPr>
          <p:cNvSpPr>
            <a:spLocks noGrp="1"/>
          </p:cNvSpPr>
          <p:nvPr>
            <p:ph idx="1"/>
          </p:nvPr>
        </p:nvSpPr>
        <p:spPr>
          <a:xfrm>
            <a:off x="576793" y="2431502"/>
            <a:ext cx="10995614" cy="4044249"/>
          </a:xfrm>
        </p:spPr>
        <p:txBody>
          <a:bodyPr>
            <a:normAutofit/>
          </a:bodyPr>
          <a:lstStyle/>
          <a:p>
            <a:endParaRPr lang="en-GB" dirty="0">
              <a:sym typeface="Wingdings" pitchFamily="2" charset="2"/>
            </a:endParaRPr>
          </a:p>
          <a:p>
            <a:r>
              <a:rPr lang="en-GB" dirty="0"/>
              <a:t>Valproic acid</a:t>
            </a:r>
          </a:p>
          <a:p>
            <a:endParaRPr lang="en-GB" dirty="0"/>
          </a:p>
          <a:p>
            <a:r>
              <a:rPr lang="en-GB" dirty="0"/>
              <a:t>Teratogenic effects</a:t>
            </a:r>
          </a:p>
          <a:p>
            <a:endParaRPr lang="en-GB" dirty="0"/>
          </a:p>
          <a:p>
            <a:r>
              <a:rPr lang="en-GB" dirty="0"/>
              <a:t>EMA recommendations for the use of valproate in 2014 </a:t>
            </a:r>
          </a:p>
          <a:p>
            <a:endParaRPr lang="en-GB" dirty="0"/>
          </a:p>
          <a:p>
            <a:r>
              <a:rPr lang="en-GB" dirty="0"/>
              <a:t>Updated recommendations in 2018: ‘Pregnancy prevention program’ </a:t>
            </a:r>
          </a:p>
          <a:p>
            <a:pPr marL="0" indent="0">
              <a:buNone/>
            </a:pPr>
            <a:endParaRPr lang="en-GB" dirty="0"/>
          </a:p>
          <a:p>
            <a:endParaRPr lang="en-GB" dirty="0"/>
          </a:p>
        </p:txBody>
      </p:sp>
      <p:pic>
        <p:nvPicPr>
          <p:cNvPr id="3074" name="Picture 2" descr="MEDICAL NEWS – from around the world - Curr Med Issues">
            <a:extLst>
              <a:ext uri="{FF2B5EF4-FFF2-40B4-BE49-F238E27FC236}">
                <a16:creationId xmlns:a16="http://schemas.microsoft.com/office/drawing/2014/main" id="{549DB665-B6AF-DE49-A1A3-B01D9FB17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5222" y="2649442"/>
            <a:ext cx="2275517" cy="2227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214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FED75E-D281-6548-BD21-D34CB3B3222A}"/>
              </a:ext>
            </a:extLst>
          </p:cNvPr>
          <p:cNvPicPr/>
          <p:nvPr/>
        </p:nvPicPr>
        <p:blipFill rotWithShape="1">
          <a:blip r:embed="rId3"/>
          <a:srcRect l="29914" t="10104" r="51307" b="51604"/>
          <a:stretch/>
        </p:blipFill>
        <p:spPr bwMode="auto">
          <a:xfrm>
            <a:off x="1642815" y="1074937"/>
            <a:ext cx="3700552" cy="4716094"/>
          </a:xfrm>
          <a:prstGeom prst="rect">
            <a:avLst/>
          </a:prstGeom>
          <a:extLst>
            <a:ext uri="{53640926-AAD7-44D8-BBD7-CCE9431645EC}">
              <a14:shadowObscured xmlns:a14="http://schemas.microsoft.com/office/drawing/2010/main"/>
            </a:ext>
          </a:extLst>
        </p:spPr>
      </p:pic>
      <p:pic>
        <p:nvPicPr>
          <p:cNvPr id="4" name="Content Placeholder 3">
            <a:extLst>
              <a:ext uri="{FF2B5EF4-FFF2-40B4-BE49-F238E27FC236}">
                <a16:creationId xmlns:a16="http://schemas.microsoft.com/office/drawing/2014/main" id="{705DDCE3-43EE-044C-A9D9-8D276491FA39}"/>
              </a:ext>
            </a:extLst>
          </p:cNvPr>
          <p:cNvPicPr>
            <a:picLocks noGrp="1"/>
          </p:cNvPicPr>
          <p:nvPr>
            <p:ph idx="1"/>
          </p:nvPr>
        </p:nvPicPr>
        <p:blipFill rotWithShape="1">
          <a:blip r:embed="rId4"/>
          <a:srcRect l="22436" t="16486" r="43496" b="7463"/>
          <a:stretch/>
        </p:blipFill>
        <p:spPr bwMode="auto">
          <a:xfrm>
            <a:off x="7005075" y="1074937"/>
            <a:ext cx="3380213" cy="4716094"/>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4004093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E1C54-8FC1-8C4B-B2CD-6AD253275CFF}"/>
              </a:ext>
            </a:extLst>
          </p:cNvPr>
          <p:cNvSpPr>
            <a:spLocks noGrp="1"/>
          </p:cNvSpPr>
          <p:nvPr>
            <p:ph type="title"/>
          </p:nvPr>
        </p:nvSpPr>
        <p:spPr>
          <a:xfrm>
            <a:off x="1683567" y="869130"/>
            <a:ext cx="8824865" cy="1207643"/>
          </a:xfrm>
        </p:spPr>
        <p:txBody>
          <a:bodyPr/>
          <a:lstStyle/>
          <a:p>
            <a:r>
              <a:rPr lang="en-GB" dirty="0"/>
              <a:t>Aim of the study</a:t>
            </a:r>
          </a:p>
        </p:txBody>
      </p:sp>
      <p:sp>
        <p:nvSpPr>
          <p:cNvPr id="3" name="Content Placeholder 2">
            <a:extLst>
              <a:ext uri="{FF2B5EF4-FFF2-40B4-BE49-F238E27FC236}">
                <a16:creationId xmlns:a16="http://schemas.microsoft.com/office/drawing/2014/main" id="{09D74A98-CC08-6340-B85C-8A0052167487}"/>
              </a:ext>
            </a:extLst>
          </p:cNvPr>
          <p:cNvSpPr>
            <a:spLocks noGrp="1"/>
          </p:cNvSpPr>
          <p:nvPr>
            <p:ph idx="1"/>
          </p:nvPr>
        </p:nvSpPr>
        <p:spPr>
          <a:xfrm>
            <a:off x="576793" y="2431502"/>
            <a:ext cx="10995614" cy="4044249"/>
          </a:xfrm>
        </p:spPr>
        <p:txBody>
          <a:bodyPr>
            <a:normAutofit/>
          </a:bodyPr>
          <a:lstStyle/>
          <a:p>
            <a:endParaRPr lang="en-GB" dirty="0">
              <a:sym typeface="Wingdings" pitchFamily="2" charset="2"/>
            </a:endParaRPr>
          </a:p>
          <a:p>
            <a:pPr marL="0" indent="0">
              <a:buNone/>
            </a:pPr>
            <a:endParaRPr lang="en-GB" dirty="0">
              <a:sym typeface="Wingdings" pitchFamily="2" charset="2"/>
            </a:endParaRPr>
          </a:p>
          <a:p>
            <a:r>
              <a:rPr lang="en-GB" dirty="0">
                <a:sym typeface="Wingdings" pitchFamily="2" charset="2"/>
              </a:rPr>
              <a:t>Awareness about teratogenic effects and the recommendations</a:t>
            </a:r>
          </a:p>
          <a:p>
            <a:endParaRPr lang="en-GB" i="1" dirty="0">
              <a:solidFill>
                <a:schemeClr val="tx1"/>
              </a:solidFill>
              <a:sym typeface="Wingdings" pitchFamily="2" charset="2"/>
            </a:endParaRPr>
          </a:p>
          <a:p>
            <a:r>
              <a:rPr lang="en-GB" dirty="0">
                <a:solidFill>
                  <a:schemeClr val="tx1"/>
                </a:solidFill>
                <a:sym typeface="Wingdings" pitchFamily="2" charset="2"/>
              </a:rPr>
              <a:t>Adherence to the recommendations</a:t>
            </a:r>
          </a:p>
          <a:p>
            <a:endParaRPr lang="en-GB" i="1" dirty="0">
              <a:solidFill>
                <a:schemeClr val="tx1"/>
              </a:solidFill>
              <a:sym typeface="Wingdings" pitchFamily="2" charset="2"/>
            </a:endParaRPr>
          </a:p>
          <a:p>
            <a:r>
              <a:rPr lang="en-GB" dirty="0">
                <a:solidFill>
                  <a:schemeClr val="tx1"/>
                </a:solidFill>
                <a:sym typeface="Wingdings" pitchFamily="2" charset="2"/>
              </a:rPr>
              <a:t>Impact of the recommendations </a:t>
            </a:r>
            <a:endParaRPr lang="en-GB" dirty="0">
              <a:solidFill>
                <a:schemeClr val="tx1"/>
              </a:solidFill>
            </a:endParaRPr>
          </a:p>
          <a:p>
            <a:endParaRPr lang="en-GB" dirty="0"/>
          </a:p>
          <a:p>
            <a:pPr marL="0" indent="0">
              <a:buNone/>
            </a:pPr>
            <a:endParaRPr lang="en-GB" dirty="0"/>
          </a:p>
          <a:p>
            <a:endParaRPr lang="en-GB" dirty="0"/>
          </a:p>
        </p:txBody>
      </p:sp>
      <p:pic>
        <p:nvPicPr>
          <p:cNvPr id="5" name="Picture 4">
            <a:extLst>
              <a:ext uri="{FF2B5EF4-FFF2-40B4-BE49-F238E27FC236}">
                <a16:creationId xmlns:a16="http://schemas.microsoft.com/office/drawing/2014/main" id="{89D08962-00B8-0148-A3FA-4B1977429177}"/>
              </a:ext>
            </a:extLst>
          </p:cNvPr>
          <p:cNvPicPr>
            <a:picLocks noChangeAspect="1"/>
          </p:cNvPicPr>
          <p:nvPr/>
        </p:nvPicPr>
        <p:blipFill>
          <a:blip r:embed="rId3"/>
          <a:stretch>
            <a:fillRect/>
          </a:stretch>
        </p:blipFill>
        <p:spPr>
          <a:xfrm>
            <a:off x="8650791" y="4311230"/>
            <a:ext cx="2664135" cy="1398671"/>
          </a:xfrm>
          <a:prstGeom prst="rect">
            <a:avLst/>
          </a:prstGeom>
        </p:spPr>
      </p:pic>
    </p:spTree>
    <p:extLst>
      <p:ext uri="{BB962C8B-B14F-4D97-AF65-F5344CB8AC3E}">
        <p14:creationId xmlns:p14="http://schemas.microsoft.com/office/powerpoint/2010/main" val="3875666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E1C54-8FC1-8C4B-B2CD-6AD253275CFF}"/>
              </a:ext>
            </a:extLst>
          </p:cNvPr>
          <p:cNvSpPr>
            <a:spLocks noGrp="1"/>
          </p:cNvSpPr>
          <p:nvPr>
            <p:ph type="title"/>
          </p:nvPr>
        </p:nvSpPr>
        <p:spPr>
          <a:xfrm>
            <a:off x="1930960" y="838133"/>
            <a:ext cx="8638886" cy="1254138"/>
          </a:xfrm>
        </p:spPr>
        <p:txBody>
          <a:bodyPr/>
          <a:lstStyle/>
          <a:p>
            <a:r>
              <a:rPr lang="en-GB" dirty="0"/>
              <a:t>Method</a:t>
            </a:r>
          </a:p>
        </p:txBody>
      </p:sp>
      <p:sp>
        <p:nvSpPr>
          <p:cNvPr id="3" name="Content Placeholder 2">
            <a:extLst>
              <a:ext uri="{FF2B5EF4-FFF2-40B4-BE49-F238E27FC236}">
                <a16:creationId xmlns:a16="http://schemas.microsoft.com/office/drawing/2014/main" id="{09D74A98-CC08-6340-B85C-8A0052167487}"/>
              </a:ext>
            </a:extLst>
          </p:cNvPr>
          <p:cNvSpPr>
            <a:spLocks noGrp="1"/>
          </p:cNvSpPr>
          <p:nvPr>
            <p:ph idx="1"/>
          </p:nvPr>
        </p:nvSpPr>
        <p:spPr>
          <a:xfrm>
            <a:off x="576793" y="2431502"/>
            <a:ext cx="10995614" cy="4044249"/>
          </a:xfrm>
        </p:spPr>
        <p:txBody>
          <a:bodyPr>
            <a:normAutofit/>
          </a:bodyPr>
          <a:lstStyle/>
          <a:p>
            <a:pPr marL="0" indent="0">
              <a:buNone/>
            </a:pPr>
            <a:endParaRPr lang="en-GB" dirty="0"/>
          </a:p>
          <a:p>
            <a:pPr>
              <a:lnSpc>
                <a:spcPct val="90000"/>
              </a:lnSpc>
            </a:pPr>
            <a:r>
              <a:rPr lang="en-GB" dirty="0"/>
              <a:t>Web-based questionnaires lime surveys among:</a:t>
            </a:r>
          </a:p>
          <a:p>
            <a:pPr lvl="1">
              <a:lnSpc>
                <a:spcPct val="90000"/>
              </a:lnSpc>
            </a:pPr>
            <a:r>
              <a:rPr lang="en-GB" sz="1800" dirty="0"/>
              <a:t>HCPs: medical specialists, GP’s and pharmacists</a:t>
            </a:r>
          </a:p>
          <a:p>
            <a:pPr lvl="1">
              <a:lnSpc>
                <a:spcPct val="90000"/>
              </a:lnSpc>
            </a:pPr>
            <a:r>
              <a:rPr lang="en-GB" sz="1800" dirty="0"/>
              <a:t>Patients: females 15-50 years old, not pregnant and have used valproate related substances (&lt;5 years)</a:t>
            </a:r>
          </a:p>
          <a:p>
            <a:pPr lvl="1">
              <a:lnSpc>
                <a:spcPct val="90000"/>
              </a:lnSpc>
            </a:pPr>
            <a:endParaRPr lang="en-GB" sz="1800" dirty="0"/>
          </a:p>
          <a:p>
            <a:pPr>
              <a:lnSpc>
                <a:spcPct val="90000"/>
              </a:lnSpc>
            </a:pPr>
            <a:r>
              <a:rPr lang="en-GB" dirty="0"/>
              <a:t>Descriptive statistics</a:t>
            </a:r>
          </a:p>
          <a:p>
            <a:pPr>
              <a:lnSpc>
                <a:spcPct val="90000"/>
              </a:lnSpc>
            </a:pPr>
            <a:r>
              <a:rPr lang="en-GB" dirty="0"/>
              <a:t>Bivariate analysis: </a:t>
            </a:r>
          </a:p>
          <a:p>
            <a:pPr lvl="1">
              <a:lnSpc>
                <a:spcPct val="90000"/>
              </a:lnSpc>
            </a:pPr>
            <a:r>
              <a:rPr lang="en-GB" sz="1800" dirty="0"/>
              <a:t>HCPs: </a:t>
            </a:r>
            <a:r>
              <a:rPr lang="en-GB" sz="1800" dirty="0">
                <a:solidFill>
                  <a:schemeClr val="tx1"/>
                </a:solidFill>
              </a:rPr>
              <a:t>effect of years of experience, profession and gender </a:t>
            </a:r>
            <a:endParaRPr lang="en-GB" sz="1800" dirty="0"/>
          </a:p>
          <a:p>
            <a:pPr lvl="1">
              <a:lnSpc>
                <a:spcPct val="90000"/>
              </a:lnSpc>
            </a:pPr>
            <a:r>
              <a:rPr lang="en-GB" sz="1800" dirty="0"/>
              <a:t>Patients: effect of level of education and age </a:t>
            </a:r>
          </a:p>
          <a:p>
            <a:pPr marL="228600" lvl="1" indent="0">
              <a:lnSpc>
                <a:spcPct val="90000"/>
              </a:lnSpc>
              <a:buNone/>
            </a:pPr>
            <a:endParaRPr lang="en-GB" sz="1800" dirty="0"/>
          </a:p>
        </p:txBody>
      </p:sp>
      <p:pic>
        <p:nvPicPr>
          <p:cNvPr id="5" name="Picture 4">
            <a:extLst>
              <a:ext uri="{FF2B5EF4-FFF2-40B4-BE49-F238E27FC236}">
                <a16:creationId xmlns:a16="http://schemas.microsoft.com/office/drawing/2014/main" id="{58F09DE2-6955-E047-AF38-F687DBD80D99}"/>
              </a:ext>
            </a:extLst>
          </p:cNvPr>
          <p:cNvPicPr>
            <a:picLocks noChangeAspect="1"/>
          </p:cNvPicPr>
          <p:nvPr/>
        </p:nvPicPr>
        <p:blipFill>
          <a:blip r:embed="rId3"/>
          <a:stretch>
            <a:fillRect/>
          </a:stretch>
        </p:blipFill>
        <p:spPr>
          <a:xfrm>
            <a:off x="7962385" y="4453626"/>
            <a:ext cx="3610022" cy="2030638"/>
          </a:xfrm>
          <a:prstGeom prst="rect">
            <a:avLst/>
          </a:prstGeom>
        </p:spPr>
      </p:pic>
    </p:spTree>
    <p:extLst>
      <p:ext uri="{BB962C8B-B14F-4D97-AF65-F5344CB8AC3E}">
        <p14:creationId xmlns:p14="http://schemas.microsoft.com/office/powerpoint/2010/main" val="3049525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93777-23C7-2140-A7A3-63945D74FFBE}"/>
              </a:ext>
            </a:extLst>
          </p:cNvPr>
          <p:cNvSpPr>
            <a:spLocks noGrp="1"/>
          </p:cNvSpPr>
          <p:nvPr>
            <p:ph type="title"/>
          </p:nvPr>
        </p:nvSpPr>
        <p:spPr/>
        <p:txBody>
          <a:bodyPr/>
          <a:lstStyle/>
          <a:p>
            <a:r>
              <a:rPr lang="en-GB" dirty="0"/>
              <a:t>Results – demographics</a:t>
            </a:r>
          </a:p>
        </p:txBody>
      </p:sp>
      <p:sp>
        <p:nvSpPr>
          <p:cNvPr id="3" name="Content Placeholder 2">
            <a:extLst>
              <a:ext uri="{FF2B5EF4-FFF2-40B4-BE49-F238E27FC236}">
                <a16:creationId xmlns:a16="http://schemas.microsoft.com/office/drawing/2014/main" id="{99FCFAF8-DECF-DB4D-B7CC-4412F7B652C8}"/>
              </a:ext>
            </a:extLst>
          </p:cNvPr>
          <p:cNvSpPr>
            <a:spLocks noGrp="1"/>
          </p:cNvSpPr>
          <p:nvPr>
            <p:ph idx="1"/>
          </p:nvPr>
        </p:nvSpPr>
        <p:spPr>
          <a:xfrm>
            <a:off x="1042415" y="2656332"/>
            <a:ext cx="3694177" cy="3236976"/>
          </a:xfrm>
        </p:spPr>
        <p:txBody>
          <a:bodyPr/>
          <a:lstStyle/>
          <a:p>
            <a:pPr marL="0" indent="0">
              <a:buNone/>
            </a:pPr>
            <a:r>
              <a:rPr lang="en-GB" b="1" dirty="0"/>
              <a:t>Prescribers</a:t>
            </a:r>
            <a:r>
              <a:rPr lang="en-GB" dirty="0"/>
              <a:t> </a:t>
            </a:r>
          </a:p>
          <a:p>
            <a:r>
              <a:rPr lang="en-GB" dirty="0">
                <a:sym typeface="Wingdings" pitchFamily="2" charset="2"/>
              </a:rPr>
              <a:t>90 included</a:t>
            </a:r>
          </a:p>
          <a:p>
            <a:r>
              <a:rPr lang="en-GB" dirty="0">
                <a:sym typeface="Wingdings" pitchFamily="2" charset="2"/>
              </a:rPr>
              <a:t>Mean age (SD) = 51 years old (10)</a:t>
            </a:r>
          </a:p>
          <a:p>
            <a:r>
              <a:rPr lang="en-GB" dirty="0">
                <a:sym typeface="Wingdings" pitchFamily="2" charset="2"/>
              </a:rPr>
              <a:t>62% female</a:t>
            </a:r>
          </a:p>
          <a:p>
            <a:r>
              <a:rPr lang="en-GB" dirty="0">
                <a:sym typeface="Wingdings" pitchFamily="2" charset="2"/>
              </a:rPr>
              <a:t>GP’s: </a:t>
            </a:r>
            <a:r>
              <a:rPr lang="en-GB">
                <a:sym typeface="Wingdings" pitchFamily="2" charset="2"/>
              </a:rPr>
              <a:t>16%</a:t>
            </a:r>
            <a:endParaRPr lang="en-GB" dirty="0">
              <a:sym typeface="Wingdings" pitchFamily="2" charset="2"/>
            </a:endParaRPr>
          </a:p>
          <a:p>
            <a:r>
              <a:rPr lang="en-GB" dirty="0">
                <a:sym typeface="Wingdings" pitchFamily="2" charset="2"/>
              </a:rPr>
              <a:t>Neurologists: 62% </a:t>
            </a:r>
            <a:endParaRPr lang="en-GB" dirty="0"/>
          </a:p>
        </p:txBody>
      </p:sp>
      <p:sp>
        <p:nvSpPr>
          <p:cNvPr id="4" name="Content Placeholder 2">
            <a:extLst>
              <a:ext uri="{FF2B5EF4-FFF2-40B4-BE49-F238E27FC236}">
                <a16:creationId xmlns:a16="http://schemas.microsoft.com/office/drawing/2014/main" id="{11F6018B-F144-AA4F-B9E7-B62E971AA4D3}"/>
              </a:ext>
            </a:extLst>
          </p:cNvPr>
          <p:cNvSpPr txBox="1">
            <a:spLocks/>
          </p:cNvSpPr>
          <p:nvPr/>
        </p:nvSpPr>
        <p:spPr>
          <a:xfrm>
            <a:off x="4736592" y="2656332"/>
            <a:ext cx="3694177" cy="28254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GB" b="1" dirty="0"/>
              <a:t>Pharmacists</a:t>
            </a:r>
          </a:p>
          <a:p>
            <a:r>
              <a:rPr lang="en-GB" dirty="0">
                <a:sym typeface="Wingdings" pitchFamily="2" charset="2"/>
              </a:rPr>
              <a:t>98 included</a:t>
            </a:r>
          </a:p>
          <a:p>
            <a:r>
              <a:rPr lang="en-GB" dirty="0">
                <a:sym typeface="Wingdings" pitchFamily="2" charset="2"/>
              </a:rPr>
              <a:t>Mean age (SD) = 39 years old (12)</a:t>
            </a:r>
          </a:p>
          <a:p>
            <a:r>
              <a:rPr lang="en-GB" dirty="0">
                <a:sym typeface="Wingdings" pitchFamily="2" charset="2"/>
              </a:rPr>
              <a:t>76% female</a:t>
            </a:r>
          </a:p>
          <a:p>
            <a:r>
              <a:rPr lang="en-GB" dirty="0">
                <a:sym typeface="Wingdings" pitchFamily="2" charset="2"/>
              </a:rPr>
              <a:t>Hospital pharmacist: 11%</a:t>
            </a:r>
          </a:p>
          <a:p>
            <a:r>
              <a:rPr lang="en-GB" dirty="0">
                <a:sym typeface="Wingdings" pitchFamily="2" charset="2"/>
              </a:rPr>
              <a:t>Community pharmacist: 89%</a:t>
            </a:r>
            <a:endParaRPr lang="en-GB" dirty="0"/>
          </a:p>
        </p:txBody>
      </p:sp>
      <p:sp>
        <p:nvSpPr>
          <p:cNvPr id="5" name="Content Placeholder 2">
            <a:extLst>
              <a:ext uri="{FF2B5EF4-FFF2-40B4-BE49-F238E27FC236}">
                <a16:creationId xmlns:a16="http://schemas.microsoft.com/office/drawing/2014/main" id="{79A4B063-97EF-7A4D-B6EF-756809F40D2D}"/>
              </a:ext>
            </a:extLst>
          </p:cNvPr>
          <p:cNvSpPr txBox="1">
            <a:spLocks/>
          </p:cNvSpPr>
          <p:nvPr/>
        </p:nvSpPr>
        <p:spPr>
          <a:xfrm>
            <a:off x="8647178" y="2683764"/>
            <a:ext cx="3264409" cy="253745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GB" b="1" dirty="0"/>
              <a:t>Patients</a:t>
            </a:r>
          </a:p>
          <a:p>
            <a:r>
              <a:rPr lang="en-GB" dirty="0">
                <a:sym typeface="Wingdings" pitchFamily="2" charset="2"/>
              </a:rPr>
              <a:t>103 included</a:t>
            </a:r>
          </a:p>
          <a:p>
            <a:r>
              <a:rPr lang="en-GB" dirty="0">
                <a:sym typeface="Wingdings" pitchFamily="2" charset="2"/>
              </a:rPr>
              <a:t>Mean age = 38 years old</a:t>
            </a:r>
          </a:p>
          <a:p>
            <a:r>
              <a:rPr lang="en-GB" dirty="0">
                <a:sym typeface="Wingdings" pitchFamily="2" charset="2"/>
              </a:rPr>
              <a:t>42% finished university </a:t>
            </a:r>
          </a:p>
        </p:txBody>
      </p:sp>
    </p:spTree>
    <p:extLst>
      <p:ext uri="{BB962C8B-B14F-4D97-AF65-F5344CB8AC3E}">
        <p14:creationId xmlns:p14="http://schemas.microsoft.com/office/powerpoint/2010/main" val="2690509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D74A98-CC08-6340-B85C-8A0052167487}"/>
              </a:ext>
            </a:extLst>
          </p:cNvPr>
          <p:cNvSpPr>
            <a:spLocks noGrp="1"/>
          </p:cNvSpPr>
          <p:nvPr>
            <p:ph idx="1"/>
          </p:nvPr>
        </p:nvSpPr>
        <p:spPr>
          <a:xfrm>
            <a:off x="638426" y="2292017"/>
            <a:ext cx="10915148" cy="890095"/>
          </a:xfrm>
        </p:spPr>
        <p:txBody>
          <a:bodyPr>
            <a:normAutofit/>
          </a:bodyPr>
          <a:lstStyle/>
          <a:p>
            <a:pPr marL="0" indent="0">
              <a:buNone/>
            </a:pPr>
            <a:r>
              <a:rPr lang="en-GB" dirty="0"/>
              <a:t>		</a:t>
            </a:r>
            <a:r>
              <a:rPr lang="en-GB" b="1" i="1" dirty="0"/>
              <a:t>         When did you learn about the teratogenic risks of valproate? </a:t>
            </a:r>
          </a:p>
          <a:p>
            <a:pPr marL="0" indent="0">
              <a:buNone/>
            </a:pPr>
            <a:endParaRPr lang="en-GB" dirty="0"/>
          </a:p>
          <a:p>
            <a:pPr marL="0" indent="0">
              <a:buNone/>
            </a:pPr>
            <a:r>
              <a:rPr lang="en-GB" b="1" dirty="0"/>
              <a:t>	Prescribers</a:t>
            </a:r>
            <a:r>
              <a:rPr lang="en-GB" dirty="0"/>
              <a:t> 							</a:t>
            </a:r>
          </a:p>
          <a:p>
            <a:pPr lvl="3"/>
            <a:r>
              <a:rPr lang="en-GB" sz="1800" dirty="0"/>
              <a:t>Only one through the questionnaire </a:t>
            </a:r>
          </a:p>
          <a:p>
            <a:pPr lvl="3"/>
            <a:r>
              <a:rPr lang="en-GB" sz="1800" dirty="0"/>
              <a:t>73% more than 5 years ago </a:t>
            </a:r>
          </a:p>
          <a:p>
            <a:endParaRPr lang="en-GB" dirty="0"/>
          </a:p>
          <a:p>
            <a:endParaRPr lang="en-GB" dirty="0"/>
          </a:p>
          <a:p>
            <a:endParaRPr lang="en-GB" dirty="0"/>
          </a:p>
          <a:p>
            <a:pPr marL="0" indent="0">
              <a:buNone/>
            </a:pPr>
            <a:r>
              <a:rPr lang="en-GB" dirty="0"/>
              <a:t>	      					</a:t>
            </a:r>
          </a:p>
        </p:txBody>
      </p:sp>
      <p:sp>
        <p:nvSpPr>
          <p:cNvPr id="8" name="Title 1">
            <a:extLst>
              <a:ext uri="{FF2B5EF4-FFF2-40B4-BE49-F238E27FC236}">
                <a16:creationId xmlns:a16="http://schemas.microsoft.com/office/drawing/2014/main" id="{C36B0752-A2F0-0E41-9A7C-561E5DCC4251}"/>
              </a:ext>
            </a:extLst>
          </p:cNvPr>
          <p:cNvSpPr txBox="1">
            <a:spLocks/>
          </p:cNvSpPr>
          <p:nvPr/>
        </p:nvSpPr>
        <p:spPr bwMode="black">
          <a:xfrm>
            <a:off x="1930960" y="838133"/>
            <a:ext cx="8638886" cy="1254138"/>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GB" dirty="0"/>
              <a:t>Results – awareness HCP </a:t>
            </a:r>
          </a:p>
        </p:txBody>
      </p:sp>
      <p:sp>
        <p:nvSpPr>
          <p:cNvPr id="14" name="Content Placeholder 2">
            <a:extLst>
              <a:ext uri="{FF2B5EF4-FFF2-40B4-BE49-F238E27FC236}">
                <a16:creationId xmlns:a16="http://schemas.microsoft.com/office/drawing/2014/main" id="{CE752BF2-2F21-044C-ACE9-4F83AB9BBAA8}"/>
              </a:ext>
            </a:extLst>
          </p:cNvPr>
          <p:cNvSpPr txBox="1">
            <a:spLocks/>
          </p:cNvSpPr>
          <p:nvPr/>
        </p:nvSpPr>
        <p:spPr>
          <a:xfrm>
            <a:off x="6656832" y="3035808"/>
            <a:ext cx="3694177" cy="28254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GB" b="1" dirty="0"/>
              <a:t>Pharmacists</a:t>
            </a:r>
          </a:p>
          <a:p>
            <a:r>
              <a:rPr lang="en-GB" dirty="0">
                <a:sym typeface="Wingdings" pitchFamily="2" charset="2"/>
              </a:rPr>
              <a:t>15% through the questionnaire </a:t>
            </a:r>
          </a:p>
          <a:p>
            <a:r>
              <a:rPr lang="en-GB" dirty="0">
                <a:sym typeface="Wingdings" pitchFamily="2" charset="2"/>
              </a:rPr>
              <a:t>51% in the past 5 years </a:t>
            </a:r>
          </a:p>
          <a:p>
            <a:r>
              <a:rPr lang="en-GB" dirty="0">
                <a:sym typeface="Wingdings" pitchFamily="2" charset="2"/>
              </a:rPr>
              <a:t>EU study average 6% unawareness</a:t>
            </a:r>
          </a:p>
          <a:p>
            <a:endParaRPr lang="en-GB" dirty="0"/>
          </a:p>
        </p:txBody>
      </p:sp>
    </p:spTree>
    <p:extLst>
      <p:ext uri="{BB962C8B-B14F-4D97-AF65-F5344CB8AC3E}">
        <p14:creationId xmlns:p14="http://schemas.microsoft.com/office/powerpoint/2010/main" val="3216697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D74A98-CC08-6340-B85C-8A0052167487}"/>
              </a:ext>
            </a:extLst>
          </p:cNvPr>
          <p:cNvSpPr>
            <a:spLocks noGrp="1"/>
          </p:cNvSpPr>
          <p:nvPr>
            <p:ph idx="1"/>
          </p:nvPr>
        </p:nvSpPr>
        <p:spPr>
          <a:xfrm>
            <a:off x="576792" y="2431502"/>
            <a:ext cx="11325905" cy="4062288"/>
          </a:xfrm>
        </p:spPr>
        <p:txBody>
          <a:bodyPr>
            <a:normAutofit/>
          </a:bodyPr>
          <a:lstStyle/>
          <a:p>
            <a:pPr marL="0" indent="0">
              <a:buNone/>
            </a:pPr>
            <a:endParaRPr lang="en-GB" dirty="0"/>
          </a:p>
          <a:p>
            <a:pPr marL="0" indent="0">
              <a:buNone/>
            </a:pPr>
            <a:r>
              <a:rPr lang="en-GB" sz="1600" b="1" dirty="0"/>
              <a:t>	</a:t>
            </a:r>
          </a:p>
        </p:txBody>
      </p:sp>
      <p:sp>
        <p:nvSpPr>
          <p:cNvPr id="8" name="Title 1">
            <a:extLst>
              <a:ext uri="{FF2B5EF4-FFF2-40B4-BE49-F238E27FC236}">
                <a16:creationId xmlns:a16="http://schemas.microsoft.com/office/drawing/2014/main" id="{50A10E5F-03C5-0C44-AE9B-64DB82F1FC78}"/>
              </a:ext>
            </a:extLst>
          </p:cNvPr>
          <p:cNvSpPr txBox="1">
            <a:spLocks/>
          </p:cNvSpPr>
          <p:nvPr/>
        </p:nvSpPr>
        <p:spPr bwMode="black">
          <a:xfrm>
            <a:off x="1930960" y="838133"/>
            <a:ext cx="8638886" cy="1254138"/>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GB" dirty="0"/>
              <a:t>Results – awareness Patients </a:t>
            </a:r>
          </a:p>
        </p:txBody>
      </p:sp>
      <p:sp>
        <p:nvSpPr>
          <p:cNvPr id="12" name="TextBox 11">
            <a:extLst>
              <a:ext uri="{FF2B5EF4-FFF2-40B4-BE49-F238E27FC236}">
                <a16:creationId xmlns:a16="http://schemas.microsoft.com/office/drawing/2014/main" id="{99550CF5-B2CB-6D4B-AAB0-3C28E414933A}"/>
              </a:ext>
            </a:extLst>
          </p:cNvPr>
          <p:cNvSpPr txBox="1"/>
          <p:nvPr/>
        </p:nvSpPr>
        <p:spPr>
          <a:xfrm>
            <a:off x="576792" y="2769875"/>
            <a:ext cx="5167914" cy="2769989"/>
          </a:xfrm>
          <a:prstGeom prst="rect">
            <a:avLst/>
          </a:prstGeom>
          <a:noFill/>
        </p:spPr>
        <p:txBody>
          <a:bodyPr wrap="square" rtlCol="0">
            <a:spAutoFit/>
          </a:bodyPr>
          <a:lstStyle/>
          <a:p>
            <a:pPr marL="285750" indent="-285750">
              <a:buFont typeface="Arial" panose="020B0604020202020204" pitchFamily="34" charset="0"/>
              <a:buChar char="•"/>
            </a:pPr>
            <a:endParaRPr lang="en-GB" sz="1600" dirty="0"/>
          </a:p>
          <a:p>
            <a:r>
              <a:rPr lang="en-GB" b="1" dirty="0"/>
              <a:t>Knowledge about teratogenic effects of valproate</a:t>
            </a:r>
            <a:endParaRPr lang="en-GB"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dirty="0"/>
              <a:t>82% were aware of which 63% through a neurologist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Decline in awareness once the level of education decreased</a:t>
            </a:r>
          </a:p>
        </p:txBody>
      </p:sp>
      <p:sp>
        <p:nvSpPr>
          <p:cNvPr id="13" name="TextBox 12">
            <a:extLst>
              <a:ext uri="{FF2B5EF4-FFF2-40B4-BE49-F238E27FC236}">
                <a16:creationId xmlns:a16="http://schemas.microsoft.com/office/drawing/2014/main" id="{486BFB25-5959-1840-B0F9-8D71ECA12019}"/>
              </a:ext>
            </a:extLst>
          </p:cNvPr>
          <p:cNvSpPr txBox="1"/>
          <p:nvPr/>
        </p:nvSpPr>
        <p:spPr>
          <a:xfrm>
            <a:off x="6447294" y="2950876"/>
            <a:ext cx="5167914" cy="2862322"/>
          </a:xfrm>
          <a:prstGeom prst="rect">
            <a:avLst/>
          </a:prstGeom>
          <a:noFill/>
        </p:spPr>
        <p:txBody>
          <a:bodyPr wrap="square" rtlCol="0">
            <a:spAutoFit/>
          </a:bodyPr>
          <a:lstStyle/>
          <a:p>
            <a:r>
              <a:rPr lang="en-GB" b="1" dirty="0"/>
              <a:t>Carefulness regarding birth control during valproate use</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28% agree</a:t>
            </a:r>
          </a:p>
          <a:p>
            <a:pPr marL="285750" indent="-285750">
              <a:buFont typeface="Arial" panose="020B0604020202020204" pitchFamily="34" charset="0"/>
              <a:buChar char="•"/>
            </a:pPr>
            <a:r>
              <a:rPr lang="en-GB" dirty="0"/>
              <a:t>40% disagree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EU study average of agreeing: 52%</a:t>
            </a:r>
          </a:p>
          <a:p>
            <a:pPr marL="285750" indent="-285750">
              <a:buFont typeface="Arial" panose="020B0604020202020204" pitchFamily="34" charset="0"/>
              <a:buChar char="•"/>
            </a:pPr>
            <a:r>
              <a:rPr lang="en-GB" dirty="0"/>
              <a:t>Age 15-20 years no agreed to be careful </a:t>
            </a:r>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3924245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679EC7D-0520-8240-9B5E-2B231E947870}"/>
              </a:ext>
            </a:extLst>
          </p:cNvPr>
          <p:cNvGraphicFramePr>
            <a:graphicFrameLocks noGrp="1"/>
          </p:cNvGraphicFramePr>
          <p:nvPr>
            <p:ph idx="1"/>
            <p:extLst>
              <p:ext uri="{D42A27DB-BD31-4B8C-83A1-F6EECF244321}">
                <p14:modId xmlns:p14="http://schemas.microsoft.com/office/powerpoint/2010/main" val="2636589548"/>
              </p:ext>
            </p:extLst>
          </p:nvPr>
        </p:nvGraphicFramePr>
        <p:xfrm>
          <a:off x="6935351" y="2764162"/>
          <a:ext cx="4796866" cy="32567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A5CE496F-5EF5-6A49-ADD8-EE47CE4D498E}"/>
              </a:ext>
            </a:extLst>
          </p:cNvPr>
          <p:cNvGraphicFramePr/>
          <p:nvPr>
            <p:extLst>
              <p:ext uri="{D42A27DB-BD31-4B8C-83A1-F6EECF244321}">
                <p14:modId xmlns:p14="http://schemas.microsoft.com/office/powerpoint/2010/main" val="660411854"/>
              </p:ext>
            </p:extLst>
          </p:nvPr>
        </p:nvGraphicFramePr>
        <p:xfrm>
          <a:off x="910116" y="2667474"/>
          <a:ext cx="4188825" cy="3421272"/>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46F9EC15-D24A-C24F-B4F9-66C34EE1A1D9}"/>
              </a:ext>
            </a:extLst>
          </p:cNvPr>
          <p:cNvSpPr txBox="1"/>
          <p:nvPr/>
        </p:nvSpPr>
        <p:spPr>
          <a:xfrm>
            <a:off x="2162295" y="2033088"/>
            <a:ext cx="1468864" cy="646331"/>
          </a:xfrm>
          <a:prstGeom prst="rect">
            <a:avLst/>
          </a:prstGeom>
          <a:noFill/>
        </p:spPr>
        <p:txBody>
          <a:bodyPr wrap="none" rtlCol="0">
            <a:spAutoFit/>
          </a:bodyPr>
          <a:lstStyle/>
          <a:p>
            <a:pPr algn="ctr"/>
            <a:endParaRPr lang="en-AU" b="1" dirty="0"/>
          </a:p>
          <a:p>
            <a:pPr algn="ctr"/>
            <a:r>
              <a:rPr lang="en-AU" b="1" dirty="0"/>
              <a:t>Prescribers</a:t>
            </a:r>
            <a:r>
              <a:rPr lang="nl-NL" dirty="0"/>
              <a:t> </a:t>
            </a:r>
          </a:p>
        </p:txBody>
      </p:sp>
      <p:sp>
        <p:nvSpPr>
          <p:cNvPr id="8" name="Rectangle 7">
            <a:extLst>
              <a:ext uri="{FF2B5EF4-FFF2-40B4-BE49-F238E27FC236}">
                <a16:creationId xmlns:a16="http://schemas.microsoft.com/office/drawing/2014/main" id="{E13499DA-DC9D-5B45-B556-22E601F729BD}"/>
              </a:ext>
            </a:extLst>
          </p:cNvPr>
          <p:cNvSpPr/>
          <p:nvPr/>
        </p:nvSpPr>
        <p:spPr>
          <a:xfrm>
            <a:off x="8450793" y="2058649"/>
            <a:ext cx="1505540" cy="646331"/>
          </a:xfrm>
          <a:prstGeom prst="rect">
            <a:avLst/>
          </a:prstGeom>
        </p:spPr>
        <p:txBody>
          <a:bodyPr wrap="none">
            <a:spAutoFit/>
          </a:bodyPr>
          <a:lstStyle/>
          <a:p>
            <a:pPr algn="ctr"/>
            <a:endParaRPr lang="en-AU" b="1" dirty="0"/>
          </a:p>
          <a:p>
            <a:pPr algn="ctr"/>
            <a:r>
              <a:rPr lang="en-AU" b="1" dirty="0"/>
              <a:t>Pharmacists</a:t>
            </a:r>
            <a:endParaRPr lang="nl-NL" b="1" dirty="0"/>
          </a:p>
        </p:txBody>
      </p:sp>
      <p:sp>
        <p:nvSpPr>
          <p:cNvPr id="16" name="Title 15">
            <a:extLst>
              <a:ext uri="{FF2B5EF4-FFF2-40B4-BE49-F238E27FC236}">
                <a16:creationId xmlns:a16="http://schemas.microsoft.com/office/drawing/2014/main" id="{50E950A0-17BA-984C-981F-6A9456DC2ED4}"/>
              </a:ext>
            </a:extLst>
          </p:cNvPr>
          <p:cNvSpPr>
            <a:spLocks noGrp="1"/>
          </p:cNvSpPr>
          <p:nvPr>
            <p:ph type="title"/>
          </p:nvPr>
        </p:nvSpPr>
        <p:spPr>
          <a:xfrm>
            <a:off x="2162296" y="688484"/>
            <a:ext cx="7729728" cy="1188720"/>
          </a:xfrm>
        </p:spPr>
        <p:txBody>
          <a:bodyPr/>
          <a:lstStyle/>
          <a:p>
            <a:r>
              <a:rPr lang="en-GB" dirty="0"/>
              <a:t>Results – adherence HCP </a:t>
            </a:r>
            <a:endParaRPr lang="nl-NL" dirty="0"/>
          </a:p>
        </p:txBody>
      </p:sp>
      <p:sp>
        <p:nvSpPr>
          <p:cNvPr id="17" name="TextBox 16">
            <a:extLst>
              <a:ext uri="{FF2B5EF4-FFF2-40B4-BE49-F238E27FC236}">
                <a16:creationId xmlns:a16="http://schemas.microsoft.com/office/drawing/2014/main" id="{4AA6A23D-F23F-944E-BD24-CF3543AE465F}"/>
              </a:ext>
            </a:extLst>
          </p:cNvPr>
          <p:cNvSpPr txBox="1"/>
          <p:nvPr/>
        </p:nvSpPr>
        <p:spPr>
          <a:xfrm>
            <a:off x="367454" y="6088746"/>
            <a:ext cx="5929765" cy="338554"/>
          </a:xfrm>
          <a:prstGeom prst="rect">
            <a:avLst/>
          </a:prstGeom>
          <a:noFill/>
        </p:spPr>
        <p:txBody>
          <a:bodyPr wrap="none" rtlCol="0">
            <a:spAutoFit/>
          </a:bodyPr>
          <a:lstStyle/>
          <a:p>
            <a:pPr marL="285750" indent="-285750">
              <a:buFont typeface="Arial" panose="020B0604020202020204" pitchFamily="34" charset="0"/>
              <a:buChar char="•"/>
            </a:pPr>
            <a:r>
              <a:rPr lang="en-GB" sz="1600" dirty="0"/>
              <a:t>HCP guide and patient guide more applied by specialists than GPs</a:t>
            </a:r>
          </a:p>
        </p:txBody>
      </p:sp>
      <p:sp>
        <p:nvSpPr>
          <p:cNvPr id="18" name="TextBox 17">
            <a:extLst>
              <a:ext uri="{FF2B5EF4-FFF2-40B4-BE49-F238E27FC236}">
                <a16:creationId xmlns:a16="http://schemas.microsoft.com/office/drawing/2014/main" id="{42DB8CB8-FB9F-4D44-9356-B4630494EF78}"/>
              </a:ext>
            </a:extLst>
          </p:cNvPr>
          <p:cNvSpPr txBox="1"/>
          <p:nvPr/>
        </p:nvSpPr>
        <p:spPr>
          <a:xfrm>
            <a:off x="6563343" y="6088746"/>
            <a:ext cx="5628657" cy="338554"/>
          </a:xfrm>
          <a:prstGeom prst="rect">
            <a:avLst/>
          </a:prstGeom>
          <a:noFill/>
        </p:spPr>
        <p:txBody>
          <a:bodyPr wrap="none" rtlCol="0">
            <a:spAutoFit/>
          </a:bodyPr>
          <a:lstStyle/>
          <a:p>
            <a:pPr marL="285750" indent="-285750">
              <a:buFont typeface="Arial" panose="020B0604020202020204" pitchFamily="34" charset="0"/>
              <a:buChar char="•"/>
            </a:pPr>
            <a:r>
              <a:rPr lang="en-GB" sz="1600" dirty="0"/>
              <a:t>Low use of warning sign compared to EU study average (50%)</a:t>
            </a:r>
          </a:p>
        </p:txBody>
      </p:sp>
    </p:spTree>
    <p:extLst>
      <p:ext uri="{BB962C8B-B14F-4D97-AF65-F5344CB8AC3E}">
        <p14:creationId xmlns:p14="http://schemas.microsoft.com/office/powerpoint/2010/main" val="3942807448"/>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7554</TotalTime>
  <Words>1973</Words>
  <Application>Microsoft Office PowerPoint</Application>
  <PresentationFormat>Widescreen</PresentationFormat>
  <Paragraphs>192</Paragraphs>
  <Slides>15</Slides>
  <Notes>15</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15</vt:i4>
      </vt:variant>
    </vt:vector>
  </HeadingPairs>
  <TitlesOfParts>
    <vt:vector size="21" baseType="lpstr">
      <vt:lpstr>Arial</vt:lpstr>
      <vt:lpstr>Calibri</vt:lpstr>
      <vt:lpstr>Gill Sans MT</vt:lpstr>
      <vt:lpstr>Times New Roman</vt:lpstr>
      <vt:lpstr>Wingdings</vt:lpstr>
      <vt:lpstr>Parcel</vt:lpstr>
      <vt:lpstr>   Research presentation February 2021  Nadia Oliveri 5514878     </vt:lpstr>
      <vt:lpstr>Introduction</vt:lpstr>
      <vt:lpstr>PowerPoint-præsentation</vt:lpstr>
      <vt:lpstr>Aim of the study</vt:lpstr>
      <vt:lpstr>Method</vt:lpstr>
      <vt:lpstr>Results – demographics</vt:lpstr>
      <vt:lpstr>PowerPoint-præsentation</vt:lpstr>
      <vt:lpstr>PowerPoint-præsentation</vt:lpstr>
      <vt:lpstr>Results – adherence HCP </vt:lpstr>
      <vt:lpstr>Results – adherence patients </vt:lpstr>
      <vt:lpstr>Results – impact HCP</vt:lpstr>
      <vt:lpstr>Results – impact patients  </vt:lpstr>
      <vt:lpstr>Discussion </vt:lpstr>
      <vt:lpstr>Conclusion &amp; improvements </vt:lpstr>
      <vt:lpstr>Literature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FA-MA 203 symposium 3 Feb 2021  Nadia Oliveri 5514878</dc:title>
  <dc:creator>Oliveri, N.M.B. (Nadia)</dc:creator>
  <cp:lastModifiedBy>Ramune Jacobsen</cp:lastModifiedBy>
  <cp:revision>155</cp:revision>
  <dcterms:created xsi:type="dcterms:W3CDTF">2021-01-29T10:43:34Z</dcterms:created>
  <dcterms:modified xsi:type="dcterms:W3CDTF">2021-02-22T11:33:16Z</dcterms:modified>
</cp:coreProperties>
</file>