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77" r:id="rId2"/>
    <p:sldId id="260" r:id="rId3"/>
    <p:sldId id="257" r:id="rId4"/>
    <p:sldId id="259" r:id="rId5"/>
    <p:sldId id="268" r:id="rId6"/>
    <p:sldId id="278" r:id="rId7"/>
    <p:sldId id="263" r:id="rId8"/>
    <p:sldId id="270" r:id="rId9"/>
    <p:sldId id="275" r:id="rId10"/>
    <p:sldId id="264" r:id="rId11"/>
    <p:sldId id="276" r:id="rId12"/>
    <p:sldId id="269" r:id="rId13"/>
    <p:sldId id="279" r:id="rId14"/>
    <p:sldId id="265" r:id="rId15"/>
    <p:sldId id="271" r:id="rId16"/>
    <p:sldId id="266" r:id="rId17"/>
    <p:sldId id="272" r:id="rId18"/>
    <p:sldId id="267" r:id="rId19"/>
    <p:sldId id="274" r:id="rId20"/>
    <p:sldId id="258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i, A. (Anastasia)" initials="LA(" lastIdx="70" clrIdx="0">
    <p:extLst>
      <p:ext uri="{19B8F6BF-5375-455C-9EA6-DF929625EA0E}">
        <p15:presenceInfo xmlns:p15="http://schemas.microsoft.com/office/powerpoint/2012/main" userId="S::a.lili@students.uu.nl::a69b6121-0c67-4e7b-8131-591ee03e76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CF"/>
    <a:srgbClr val="FCFCD0"/>
    <a:srgbClr val="FFFFC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94660"/>
  </p:normalViewPr>
  <p:slideViewPr>
    <p:cSldViewPr snapToGrid="0">
      <p:cViewPr varScale="1">
        <p:scale>
          <a:sx n="80" d="100"/>
          <a:sy n="80" d="100"/>
        </p:scale>
        <p:origin x="280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04T11:32:53.885" idx="47">
    <p:pos x="10" y="10"/>
    <p:text>target population?</p:text>
    <p:extLst>
      <p:ext uri="{C676402C-5697-4E1C-873F-D02D1690AC5C}">
        <p15:threadingInfo xmlns:p15="http://schemas.microsoft.com/office/powerpoint/2012/main" timeZoneBias="-60"/>
      </p:ext>
    </p:extLst>
  </p:cm>
  <p:cm authorId="1" dt="2021-01-07T09:04:16.529" idx="68">
    <p:pos x="10" y="146"/>
    <p:text>Aim was to collect 1500 healthcare professionals and 500 patients accross the 8 countries. As time elapsed, countries adapted their recruitment targets to what they considered possible. As you will show later in the overview of respondents.</p:text>
    <p:extLst>
      <p:ext uri="{C676402C-5697-4E1C-873F-D02D1690AC5C}">
        <p15:threadingInfo xmlns:p15="http://schemas.microsoft.com/office/powerpoint/2012/main" timeZoneBias="-60">
          <p15:parentCm authorId="1" idx="47"/>
        </p15:threadingInfo>
      </p:ext>
    </p:extLst>
  </p:cm>
  <p:cm authorId="1" dt="2021-01-07T09:04:26.407" idx="69">
    <p:pos x="10" y="282"/>
    <p:text>You can mention here that midwives were also surveyed in 2 countries, but that that data is not included in your analysis.</p:text>
    <p:extLst>
      <p:ext uri="{C676402C-5697-4E1C-873F-D02D1690AC5C}">
        <p15:threadingInfo xmlns:p15="http://schemas.microsoft.com/office/powerpoint/2012/main" timeZoneBias="-60">
          <p15:parentCm authorId="1" idx="47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07T09:06:03.112" idx="70">
    <p:pos x="10" y="10"/>
    <p:text>Aim was to collect 1500 healthcare professionals and 500 patients accross the 8 countries. As time elapsed, countries adapted their recruitment targets to what they considered possible. As you will show later in the overview of respondents.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B1C08-4C43-4DD3-9F1F-12D25A2E0253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1BBDC-2CA8-40CA-A306-484846364EB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25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09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30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44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Segoe UI" panose="020B0502040204020203" pitchFamily="34" charset="0"/>
              </a:rPr>
              <a:t>risk of pregnancy still exists because they are still women at childbearing and no contraception or less effective contraception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35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Segoe UI" panose="020B0502040204020203" pitchFamily="34" charset="0"/>
              </a:rPr>
              <a:t>risk of pregnancy still exists because they are still women at childbearing and no contraception or less effective contraception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3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497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467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85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056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122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terms also of monthly appointments, pregnancy testing, contraception prescription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96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59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46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4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13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98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5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70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 that the results will be mainly presented based on the aggregated data of all countries but there are some slides later on focusing on the results per country.</a:t>
            </a:r>
            <a:r>
              <a:rPr lang="el-GR" dirty="0"/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study, women who were current and former users of oral retinoids were more aware about their teratogenic risks than women who were using or had used valproate-related products. High awareness about the risks was observed among healthcare professionals for both products.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96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94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1BBDC-2CA8-40CA-A306-484846364E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9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F10D-680D-4A6F-A0E9-377028CBFEB1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9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5B1F-64FA-4F7E-9131-62237E6CC006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5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490B-D3B2-4442-B8DA-F79CCD5E5A71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0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5AF8-E452-4348-A148-A39B46A456A1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1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196E2-1294-4E29-A0B2-50877F22631D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8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F250-540A-484E-B16F-61C306B3C5A4}" type="datetime1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1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2E0-18A2-412E-A897-2C7D548BD30D}" type="datetime1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3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AC9BA-F4E5-4D9F-AD65-2B210E4C09DC}" type="datetime1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9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BA547-9756-4D18-9A50-3AFF3469DE89}" type="datetime1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9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D9590-6805-460B-AEFB-2C1B433F6221}" type="datetime1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8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ABF5-4A46-4FB1-B409-D2790C968E51}" type="datetime1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0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17C01-8222-41C2-A2B0-0705A740354D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7948-5F35-43A7-90C9-42E7E8A6F4B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4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id="{C681C32C-7AFC-4BB3-9088-65CBDFC5D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50E04A4-4E73-43FA-B445-384974670841}"/>
              </a:ext>
            </a:extLst>
          </p:cNvPr>
          <p:cNvSpPr txBox="1">
            <a:spLocks/>
          </p:cNvSpPr>
          <p:nvPr/>
        </p:nvSpPr>
        <p:spPr>
          <a:xfrm>
            <a:off x="1620014" y="1431733"/>
            <a:ext cx="9094014" cy="1657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100" dirty="0">
                <a:latin typeface="+mn-lt"/>
                <a:ea typeface="+mn-ea"/>
                <a:cs typeface="+mn-cs"/>
              </a:rPr>
              <a:t>Impact of EU label changes and pregnancy prevention programmes for medicinal products containing valproate-related substances and oral retinoids:</a:t>
            </a:r>
            <a:br>
              <a:rPr lang="en-US" sz="3100" dirty="0">
                <a:latin typeface="+mn-lt"/>
                <a:ea typeface="+mn-ea"/>
                <a:cs typeface="+mn-cs"/>
              </a:rPr>
            </a:br>
            <a:r>
              <a:rPr lang="en-US" sz="3100" dirty="0">
                <a:latin typeface="+mn-lt"/>
                <a:ea typeface="+mn-ea"/>
                <a:cs typeface="+mn-cs"/>
              </a:rPr>
              <a:t> risk awareness and adherence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99C0ED0-69DE-4C31-A5CF-E2A46FD302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19">
            <a:extLst>
              <a:ext uri="{FF2B5EF4-FFF2-40B4-BE49-F238E27FC236}">
                <a16:creationId xmlns:a16="http://schemas.microsoft.com/office/drawing/2014/main" id="{8D42B8BD-40AF-488E-8A79-D7256C9172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B4F074-5A2C-445B-B0AF-A3CA6964DABE}"/>
              </a:ext>
            </a:extLst>
          </p:cNvPr>
          <p:cNvSpPr txBox="1"/>
          <p:nvPr/>
        </p:nvSpPr>
        <p:spPr>
          <a:xfrm>
            <a:off x="5387856" y="4092954"/>
            <a:ext cx="155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Anastasia Lili 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89A7473-598C-40FB-ADF8-3C110C670237}"/>
              </a:ext>
            </a:extLst>
          </p:cNvPr>
          <p:cNvSpPr txBox="1">
            <a:spLocks/>
          </p:cNvSpPr>
          <p:nvPr/>
        </p:nvSpPr>
        <p:spPr>
          <a:xfrm>
            <a:off x="3629362" y="4556284"/>
            <a:ext cx="5075316" cy="4567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i="1" dirty="0"/>
              <a:t>Department of Pharmacoepidemiology and Clinical Pharmacology</a:t>
            </a:r>
          </a:p>
          <a:p>
            <a:pPr marL="0" indent="0" algn="ctr">
              <a:buNone/>
            </a:pPr>
            <a:r>
              <a:rPr lang="en-US" sz="1200" i="1" dirty="0"/>
              <a:t>Utrecht Institute for Pharmaceutical Sciences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2030F5-D54F-4373-BB77-C369957B21A2}"/>
              </a:ext>
            </a:extLst>
          </p:cNvPr>
          <p:cNvSpPr txBox="1"/>
          <p:nvPr/>
        </p:nvSpPr>
        <p:spPr>
          <a:xfrm>
            <a:off x="10846779" y="6154152"/>
            <a:ext cx="2219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dirty="0"/>
              <a:t>Utrecht, January 2021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F53B0E9-1667-4D39-A33A-B664438527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84" y="268521"/>
            <a:ext cx="2625249" cy="72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02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F6D9D-84E6-4341-9471-28DB19703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35" y="501481"/>
            <a:ext cx="10515600" cy="857283"/>
          </a:xfrm>
        </p:spPr>
        <p:txBody>
          <a:bodyPr>
            <a:normAutofit/>
          </a:bodyPr>
          <a:lstStyle/>
          <a:p>
            <a:r>
              <a:rPr lang="en-US" sz="2200" b="1" dirty="0"/>
              <a:t>IIa: Recall of measures by patients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4DA83-40CB-4A78-9D78-19FD3080A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D2934A25-892A-4C03-B1F9-7D2812C88C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70" y="1310993"/>
            <a:ext cx="8205730" cy="5239917"/>
          </a:xfrm>
          <a:prstGeom prst="rect">
            <a:avLst/>
          </a:prstGeom>
        </p:spPr>
      </p:pic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1C700940-B982-487F-B46D-8A428658B36E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D9A5C84C-3140-42EA-B1C1-C158085BFCBD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2" name="Rounded Rectangle 5">
            <a:extLst>
              <a:ext uri="{FF2B5EF4-FFF2-40B4-BE49-F238E27FC236}">
                <a16:creationId xmlns:a16="http://schemas.microsoft.com/office/drawing/2014/main" id="{F30BABC5-4452-4AD6-B7FC-CCE75F6490AA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ounded Rectangle 6">
            <a:extLst>
              <a:ext uri="{FF2B5EF4-FFF2-40B4-BE49-F238E27FC236}">
                <a16:creationId xmlns:a16="http://schemas.microsoft.com/office/drawing/2014/main" id="{AC788ABB-462E-48F4-8303-CCC84E87F02F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ounded Rectangle 7">
            <a:extLst>
              <a:ext uri="{FF2B5EF4-FFF2-40B4-BE49-F238E27FC236}">
                <a16:creationId xmlns:a16="http://schemas.microsoft.com/office/drawing/2014/main" id="{F3D7A97C-7F51-4160-9CA0-537027A06EDB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2D9B31-7A56-4D25-9EEC-741F339D791D}"/>
              </a:ext>
            </a:extLst>
          </p:cNvPr>
          <p:cNvSpPr txBox="1"/>
          <p:nvPr/>
        </p:nvSpPr>
        <p:spPr>
          <a:xfrm>
            <a:off x="0" y="14886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6E7ED3-8A8E-4FB0-8DBE-81EE1B30AB79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CB4AD4-5593-4048-A543-B00FBDF93019}"/>
              </a:ext>
            </a:extLst>
          </p:cNvPr>
          <p:cNvSpPr txBox="1"/>
          <p:nvPr/>
        </p:nvSpPr>
        <p:spPr>
          <a:xfrm>
            <a:off x="7315199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D72273-5615-45EC-871B-A0B061BD5899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D5FAD5-8675-465C-9F29-694D7440358C}"/>
              </a:ext>
            </a:extLst>
          </p:cNvPr>
          <p:cNvSpPr txBox="1"/>
          <p:nvPr/>
        </p:nvSpPr>
        <p:spPr>
          <a:xfrm>
            <a:off x="4876799" y="164910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2D1D458E-04E1-487E-8E37-31F5E776AFE1}"/>
              </a:ext>
            </a:extLst>
          </p:cNvPr>
          <p:cNvSpPr/>
          <p:nvPr/>
        </p:nvSpPr>
        <p:spPr>
          <a:xfrm>
            <a:off x="1762124" y="1804788"/>
            <a:ext cx="1119301" cy="290429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ame 23">
            <a:extLst>
              <a:ext uri="{FF2B5EF4-FFF2-40B4-BE49-F238E27FC236}">
                <a16:creationId xmlns:a16="http://schemas.microsoft.com/office/drawing/2014/main" id="{85D9AD84-AF11-4EFA-AC01-40E2B729D489}"/>
              </a:ext>
            </a:extLst>
          </p:cNvPr>
          <p:cNvSpPr/>
          <p:nvPr/>
        </p:nvSpPr>
        <p:spPr>
          <a:xfrm>
            <a:off x="578014" y="2369246"/>
            <a:ext cx="2296211" cy="352347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ame 24">
            <a:extLst>
              <a:ext uri="{FF2B5EF4-FFF2-40B4-BE49-F238E27FC236}">
                <a16:creationId xmlns:a16="http://schemas.microsoft.com/office/drawing/2014/main" id="{FD9836F0-E5D6-4D23-95F2-8F0A4D31BA2B}"/>
              </a:ext>
            </a:extLst>
          </p:cNvPr>
          <p:cNvSpPr/>
          <p:nvPr/>
        </p:nvSpPr>
        <p:spPr>
          <a:xfrm>
            <a:off x="495301" y="2897126"/>
            <a:ext cx="2378924" cy="352347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ame 25">
            <a:extLst>
              <a:ext uri="{FF2B5EF4-FFF2-40B4-BE49-F238E27FC236}">
                <a16:creationId xmlns:a16="http://schemas.microsoft.com/office/drawing/2014/main" id="{D8FDB992-FB92-4FBA-A681-650119121C42}"/>
              </a:ext>
            </a:extLst>
          </p:cNvPr>
          <p:cNvSpPr/>
          <p:nvPr/>
        </p:nvSpPr>
        <p:spPr>
          <a:xfrm>
            <a:off x="1113585" y="5064822"/>
            <a:ext cx="1767840" cy="352346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ame 26">
            <a:extLst>
              <a:ext uri="{FF2B5EF4-FFF2-40B4-BE49-F238E27FC236}">
                <a16:creationId xmlns:a16="http://schemas.microsoft.com/office/drawing/2014/main" id="{C56EE231-0FDE-4C46-B4AA-9C45C73AADE8}"/>
              </a:ext>
            </a:extLst>
          </p:cNvPr>
          <p:cNvSpPr/>
          <p:nvPr/>
        </p:nvSpPr>
        <p:spPr>
          <a:xfrm>
            <a:off x="885825" y="5603753"/>
            <a:ext cx="2007449" cy="352347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86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F6D9D-84E6-4341-9471-28DB19703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32" y="505637"/>
            <a:ext cx="10515600" cy="857283"/>
          </a:xfrm>
        </p:spPr>
        <p:txBody>
          <a:bodyPr>
            <a:normAutofit/>
          </a:bodyPr>
          <a:lstStyle/>
          <a:p>
            <a:r>
              <a:rPr lang="en-US" sz="2200" b="1" dirty="0"/>
              <a:t>IIb: Performance of pregnancy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4DA83-40CB-4A78-9D78-19FD3080A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A14102E6-C4AD-4D3C-9D29-64202283B0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169" y="1614091"/>
            <a:ext cx="5873341" cy="3750529"/>
          </a:xfrm>
          <a:prstGeom prst="rect">
            <a:avLst/>
          </a:prstGeom>
        </p:spPr>
      </p:pic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22754254-9189-4F0A-B0C9-82F547454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32" y="1614091"/>
            <a:ext cx="5995737" cy="38286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2C5CFC-1378-40D9-B64C-33198D7EF9EE}"/>
              </a:ext>
            </a:extLst>
          </p:cNvPr>
          <p:cNvSpPr txBox="1"/>
          <p:nvPr/>
        </p:nvSpPr>
        <p:spPr>
          <a:xfrm>
            <a:off x="6160169" y="5778553"/>
            <a:ext cx="5873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DK, LV, NL: performance of pregnancy testing before &amp; during treatment by half of patients </a:t>
            </a:r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34D84687-8521-4F3B-8CFE-6897417B9B18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24C4265D-9962-4946-B4D0-B8771A80BDBE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B30301F7-145D-4997-A934-6F66FB7CCCE5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Rounded Rectangle 6">
            <a:extLst>
              <a:ext uri="{FF2B5EF4-FFF2-40B4-BE49-F238E27FC236}">
                <a16:creationId xmlns:a16="http://schemas.microsoft.com/office/drawing/2014/main" id="{F9FB8A5E-2D5A-458E-91BD-C74FDD8E0731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ounded Rectangle 7">
            <a:extLst>
              <a:ext uri="{FF2B5EF4-FFF2-40B4-BE49-F238E27FC236}">
                <a16:creationId xmlns:a16="http://schemas.microsoft.com/office/drawing/2014/main" id="{C52AB5FC-9834-42FC-8A7A-03DBB14DE711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C33C93-A0E1-4841-A9BE-FF60A80A5479}"/>
              </a:ext>
            </a:extLst>
          </p:cNvPr>
          <p:cNvSpPr txBox="1"/>
          <p:nvPr/>
        </p:nvSpPr>
        <p:spPr>
          <a:xfrm>
            <a:off x="0" y="14886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5655A-F7F0-42A0-9CD0-9FC48D278CE0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266DB6-B1BD-41E5-A5B2-51AC41D4B5AD}"/>
              </a:ext>
            </a:extLst>
          </p:cNvPr>
          <p:cNvSpPr txBox="1"/>
          <p:nvPr/>
        </p:nvSpPr>
        <p:spPr>
          <a:xfrm>
            <a:off x="7315199" y="163732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B9A652-19CC-49BF-9CAF-AAE9CC26DE5D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293F78-0082-40FE-B511-E57F9F83494E}"/>
              </a:ext>
            </a:extLst>
          </p:cNvPr>
          <p:cNvSpPr txBox="1"/>
          <p:nvPr/>
        </p:nvSpPr>
        <p:spPr>
          <a:xfrm>
            <a:off x="4876800" y="172259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8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8384-EEC1-4607-BC4F-1FBD41BA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90" y="661820"/>
            <a:ext cx="10515600" cy="886159"/>
          </a:xfrm>
        </p:spPr>
        <p:txBody>
          <a:bodyPr>
            <a:normAutofit/>
          </a:bodyPr>
          <a:lstStyle/>
          <a:p>
            <a:r>
              <a:rPr lang="en-US" sz="2200" b="1" dirty="0" err="1"/>
              <a:t>IIc</a:t>
            </a:r>
            <a:r>
              <a:rPr lang="en-US" sz="2200" b="1" dirty="0"/>
              <a:t>: Contraception use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D4341-E641-4A24-8895-BA9364F57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12</a:t>
            </a:fld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D01BAB-48B6-4470-B17E-47A1B7ED7E9B}"/>
              </a:ext>
            </a:extLst>
          </p:cNvPr>
          <p:cNvSpPr txBox="1"/>
          <p:nvPr/>
        </p:nvSpPr>
        <p:spPr>
          <a:xfrm>
            <a:off x="1843375" y="4535081"/>
            <a:ext cx="5804722" cy="92333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Careful when use valproate(52%) &amp; oral retinoids (79%)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1FBF7EC-60C2-4CA0-A6A8-E541E21AF87A}"/>
              </a:ext>
            </a:extLst>
          </p:cNvPr>
          <p:cNvSpPr txBox="1">
            <a:spLocks/>
          </p:cNvSpPr>
          <p:nvPr/>
        </p:nvSpPr>
        <p:spPr>
          <a:xfrm>
            <a:off x="644590" y="1936603"/>
            <a:ext cx="3060033" cy="1492397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Valproate (n=323)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Yes: 40% (n=129)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No:  36% (n=116)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 need for: 11% (n=34)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48175BF-E4C8-4B3D-8C89-AA3E715B0809}"/>
              </a:ext>
            </a:extLst>
          </p:cNvPr>
          <p:cNvSpPr txBox="1">
            <a:spLocks/>
          </p:cNvSpPr>
          <p:nvPr/>
        </p:nvSpPr>
        <p:spPr>
          <a:xfrm>
            <a:off x="4745736" y="1987541"/>
            <a:ext cx="3060033" cy="1441459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Oral Retinoids (n=298)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Yes: 53% (n=158)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No:  27% (n=80)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 need for: 11% (n=32)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5657C5F-52F4-4207-B480-6DF8B16DEF0A}"/>
              </a:ext>
            </a:extLst>
          </p:cNvPr>
          <p:cNvCxnSpPr/>
          <p:nvPr/>
        </p:nvCxnSpPr>
        <p:spPr>
          <a:xfrm>
            <a:off x="4267200" y="3637280"/>
            <a:ext cx="0" cy="701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D6121146-F134-4F50-B0B2-4BA8FE2BF6DF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CAEBD608-BE8B-4224-ACEE-50768B46D837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F0664C83-B28E-4613-9837-29AE0BBC715F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ounded Rectangle 6">
            <a:extLst>
              <a:ext uri="{FF2B5EF4-FFF2-40B4-BE49-F238E27FC236}">
                <a16:creationId xmlns:a16="http://schemas.microsoft.com/office/drawing/2014/main" id="{B6731531-A166-4F44-8E72-8D719E97711D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31FA565D-415B-4648-AFA7-6D92E30CCFF3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315F34-4524-4C34-8D9F-CD82F1AF6B09}"/>
              </a:ext>
            </a:extLst>
          </p:cNvPr>
          <p:cNvSpPr txBox="1"/>
          <p:nvPr/>
        </p:nvSpPr>
        <p:spPr>
          <a:xfrm>
            <a:off x="0" y="14886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04EE32-8DAC-467B-9475-644916F67D49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DA954B-A783-4D41-B1EB-ED959A1397ED}"/>
              </a:ext>
            </a:extLst>
          </p:cNvPr>
          <p:cNvSpPr txBox="1"/>
          <p:nvPr/>
        </p:nvSpPr>
        <p:spPr>
          <a:xfrm>
            <a:off x="7248523" y="158196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6EA7AD-BE1C-4B77-A9DD-46E85E1677AD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12D588-F56F-43AA-89E1-A8E0A989A28B}"/>
              </a:ext>
            </a:extLst>
          </p:cNvPr>
          <p:cNvSpPr txBox="1"/>
          <p:nvPr/>
        </p:nvSpPr>
        <p:spPr>
          <a:xfrm>
            <a:off x="4843463" y="167796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3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8384-EEC1-4607-BC4F-1FBD41BA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50" y="417857"/>
            <a:ext cx="10515600" cy="886159"/>
          </a:xfrm>
        </p:spPr>
        <p:txBody>
          <a:bodyPr>
            <a:normAutofit/>
          </a:bodyPr>
          <a:lstStyle/>
          <a:p>
            <a:r>
              <a:rPr lang="en-US" sz="2400" b="1" dirty="0"/>
              <a:t>Results </a:t>
            </a:r>
            <a:r>
              <a:rPr lang="en-US" sz="2400" b="1" dirty="0" err="1"/>
              <a:t>IId</a:t>
            </a:r>
            <a:r>
              <a:rPr lang="en-US" sz="2400" b="1" dirty="0"/>
              <a:t>: Contraception use stratified by 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D4341-E641-4A24-8895-BA9364F57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13</a:t>
            </a:fld>
            <a:endParaRPr lang="en-US"/>
          </a:p>
        </p:txBody>
      </p:sp>
      <p:pic>
        <p:nvPicPr>
          <p:cNvPr id="9" name="Picture 8" descr="Chart, bar chart&#10;&#10;Description automatically generated">
            <a:extLst>
              <a:ext uri="{FF2B5EF4-FFF2-40B4-BE49-F238E27FC236}">
                <a16:creationId xmlns:a16="http://schemas.microsoft.com/office/drawing/2014/main" id="{5B1FBD72-550F-457B-AE15-E2E05A2E80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776" y="2328656"/>
            <a:ext cx="5904111" cy="3767710"/>
          </a:xfrm>
          <a:prstGeom prst="rect">
            <a:avLst/>
          </a:prstGeom>
        </p:spPr>
      </p:pic>
      <p:pic>
        <p:nvPicPr>
          <p:cNvPr id="11" name="Picture 10" descr="Chart, bar chart&#10;&#10;Description automatically generated">
            <a:extLst>
              <a:ext uri="{FF2B5EF4-FFF2-40B4-BE49-F238E27FC236}">
                <a16:creationId xmlns:a16="http://schemas.microsoft.com/office/drawing/2014/main" id="{6D1D68E4-3F5D-41E8-AFAF-BF6E0DF347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8" y="2328656"/>
            <a:ext cx="6082288" cy="388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465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5435-5E58-45D0-81E9-4644F781D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14" y="533263"/>
            <a:ext cx="10515600" cy="930985"/>
          </a:xfrm>
        </p:spPr>
        <p:txBody>
          <a:bodyPr>
            <a:normAutofit/>
          </a:bodyPr>
          <a:lstStyle/>
          <a:p>
            <a:r>
              <a:rPr lang="en-US" sz="2200" b="1" dirty="0"/>
              <a:t>IIIa: Awareness and use of measures by pharmacists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7BD8D-7D73-4B9D-8B38-4C100B62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C2835B2D-56F1-4D44-ACDD-2A5C6A7A97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4" y="1371508"/>
            <a:ext cx="6124740" cy="4317824"/>
          </a:xfrm>
          <a:prstGeom prst="rect">
            <a:avLst/>
          </a:prstGeom>
        </p:spPr>
      </p:pic>
      <p:pic>
        <p:nvPicPr>
          <p:cNvPr id="9" name="Picture 8" descr="Chart, bar chart&#10;&#10;Description automatically generated">
            <a:extLst>
              <a:ext uri="{FF2B5EF4-FFF2-40B4-BE49-F238E27FC236}">
                <a16:creationId xmlns:a16="http://schemas.microsoft.com/office/drawing/2014/main" id="{ADD9ADA3-9B7E-48C8-94E3-23E8BCC699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80529"/>
            <a:ext cx="6120007" cy="4314487"/>
          </a:xfrm>
          <a:prstGeom prst="rect">
            <a:avLst/>
          </a:prstGeom>
        </p:spPr>
      </p:pic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D0DBE380-E198-4722-874D-E36E1612CADA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68D07A57-3C29-48BF-8400-B83E590D3BD1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3" name="Rounded Rectangle 5">
            <a:extLst>
              <a:ext uri="{FF2B5EF4-FFF2-40B4-BE49-F238E27FC236}">
                <a16:creationId xmlns:a16="http://schemas.microsoft.com/office/drawing/2014/main" id="{769E2689-733F-4B93-BE85-EF2658EAAC57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ounded Rectangle 6">
            <a:extLst>
              <a:ext uri="{FF2B5EF4-FFF2-40B4-BE49-F238E27FC236}">
                <a16:creationId xmlns:a16="http://schemas.microsoft.com/office/drawing/2014/main" id="{DED7D327-C765-4C30-9E86-70A9CC00B577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Results</a:t>
            </a:r>
            <a:endParaRPr lang="el-GR" sz="1400" b="1" dirty="0"/>
          </a:p>
        </p:txBody>
      </p:sp>
      <p:sp>
        <p:nvSpPr>
          <p:cNvPr id="15" name="Rounded Rectangle 7">
            <a:extLst>
              <a:ext uri="{FF2B5EF4-FFF2-40B4-BE49-F238E27FC236}">
                <a16:creationId xmlns:a16="http://schemas.microsoft.com/office/drawing/2014/main" id="{1414093A-7A23-492D-8FB1-2E0D15462B4F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1FD23A-94E3-4645-A1F5-D1E3AA1DCB19}"/>
              </a:ext>
            </a:extLst>
          </p:cNvPr>
          <p:cNvSpPr txBox="1"/>
          <p:nvPr/>
        </p:nvSpPr>
        <p:spPr>
          <a:xfrm>
            <a:off x="0" y="14886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E60B8A-E217-45CD-AE8E-3A204BA6D5F1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43CCE3-FC43-40F9-9C1D-1418C51ADED3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4241B7-869E-421C-8265-ABC59C0BFF74}"/>
              </a:ext>
            </a:extLst>
          </p:cNvPr>
          <p:cNvSpPr txBox="1"/>
          <p:nvPr/>
        </p:nvSpPr>
        <p:spPr>
          <a:xfrm>
            <a:off x="4843462" y="157881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Frame 21">
            <a:extLst>
              <a:ext uri="{FF2B5EF4-FFF2-40B4-BE49-F238E27FC236}">
                <a16:creationId xmlns:a16="http://schemas.microsoft.com/office/drawing/2014/main" id="{6903EC5B-0AD7-4EA9-A702-BF6C6447DD79}"/>
              </a:ext>
            </a:extLst>
          </p:cNvPr>
          <p:cNvSpPr/>
          <p:nvPr/>
        </p:nvSpPr>
        <p:spPr>
          <a:xfrm>
            <a:off x="724979" y="2080167"/>
            <a:ext cx="1065722" cy="345210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ame 26">
            <a:extLst>
              <a:ext uri="{FF2B5EF4-FFF2-40B4-BE49-F238E27FC236}">
                <a16:creationId xmlns:a16="http://schemas.microsoft.com/office/drawing/2014/main" id="{BEF6EA8A-0184-4CE0-9F9D-7004F45D1C16}"/>
              </a:ext>
            </a:extLst>
          </p:cNvPr>
          <p:cNvSpPr/>
          <p:nvPr/>
        </p:nvSpPr>
        <p:spPr>
          <a:xfrm>
            <a:off x="6734175" y="2080167"/>
            <a:ext cx="1066101" cy="345209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Frame 27">
            <a:extLst>
              <a:ext uri="{FF2B5EF4-FFF2-40B4-BE49-F238E27FC236}">
                <a16:creationId xmlns:a16="http://schemas.microsoft.com/office/drawing/2014/main" id="{1B764F99-1A2E-4461-9882-D8F44965EDE0}"/>
              </a:ext>
            </a:extLst>
          </p:cNvPr>
          <p:cNvSpPr/>
          <p:nvPr/>
        </p:nvSpPr>
        <p:spPr>
          <a:xfrm>
            <a:off x="553529" y="3429000"/>
            <a:ext cx="1237172" cy="36076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ame 28">
            <a:extLst>
              <a:ext uri="{FF2B5EF4-FFF2-40B4-BE49-F238E27FC236}">
                <a16:creationId xmlns:a16="http://schemas.microsoft.com/office/drawing/2014/main" id="{7B0CC6F9-2F9B-4439-BA36-D99F6DC91F35}"/>
              </a:ext>
            </a:extLst>
          </p:cNvPr>
          <p:cNvSpPr/>
          <p:nvPr/>
        </p:nvSpPr>
        <p:spPr>
          <a:xfrm>
            <a:off x="933450" y="4748070"/>
            <a:ext cx="857251" cy="36076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rame 29">
            <a:extLst>
              <a:ext uri="{FF2B5EF4-FFF2-40B4-BE49-F238E27FC236}">
                <a16:creationId xmlns:a16="http://schemas.microsoft.com/office/drawing/2014/main" id="{E8380A9C-EF50-41C3-9268-F376AE061931}"/>
              </a:ext>
            </a:extLst>
          </p:cNvPr>
          <p:cNvSpPr/>
          <p:nvPr/>
        </p:nvSpPr>
        <p:spPr>
          <a:xfrm>
            <a:off x="6972299" y="4728866"/>
            <a:ext cx="827597" cy="379965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ame 30">
            <a:extLst>
              <a:ext uri="{FF2B5EF4-FFF2-40B4-BE49-F238E27FC236}">
                <a16:creationId xmlns:a16="http://schemas.microsoft.com/office/drawing/2014/main" id="{D723BDED-8617-4EEF-BEF4-65FD0BBAC5A5}"/>
              </a:ext>
            </a:extLst>
          </p:cNvPr>
          <p:cNvSpPr/>
          <p:nvPr/>
        </p:nvSpPr>
        <p:spPr>
          <a:xfrm>
            <a:off x="6183532" y="4062014"/>
            <a:ext cx="1616363" cy="379965"/>
          </a:xfrm>
          <a:prstGeom prst="fram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8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5435-5E58-45D0-81E9-4644F781D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860" y="144399"/>
            <a:ext cx="10515600" cy="1325563"/>
          </a:xfrm>
        </p:spPr>
        <p:txBody>
          <a:bodyPr>
            <a:normAutofit/>
          </a:bodyPr>
          <a:lstStyle/>
          <a:p>
            <a:r>
              <a:rPr lang="en-US" sz="2200" b="1" dirty="0"/>
              <a:t>IIIb: Awareness and use of measures by pharmacists per country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7BD8D-7D73-4B9D-8B38-4C100B62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B70035-4A86-4AAF-8023-456038303656}"/>
              </a:ext>
            </a:extLst>
          </p:cNvPr>
          <p:cNvSpPr txBox="1"/>
          <p:nvPr/>
        </p:nvSpPr>
        <p:spPr>
          <a:xfrm>
            <a:off x="366860" y="3878970"/>
            <a:ext cx="1048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Oral retinoids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7931F1-4108-4DEC-A9F8-B889C7268AE9}"/>
              </a:ext>
            </a:extLst>
          </p:cNvPr>
          <p:cNvSpPr txBox="1"/>
          <p:nvPr/>
        </p:nvSpPr>
        <p:spPr>
          <a:xfrm>
            <a:off x="366860" y="1214980"/>
            <a:ext cx="1048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Valproate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D727E30-D2A6-4098-AEB5-E05218318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51057"/>
              </p:ext>
            </p:extLst>
          </p:nvPr>
        </p:nvGraphicFramePr>
        <p:xfrm>
          <a:off x="444679" y="4276274"/>
          <a:ext cx="10190281" cy="19443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124785">
                  <a:extLst>
                    <a:ext uri="{9D8B030D-6E8A-4147-A177-3AD203B41FA5}">
                      <a16:colId xmlns:a16="http://schemas.microsoft.com/office/drawing/2014/main" val="20505999"/>
                    </a:ext>
                  </a:extLst>
                </a:gridCol>
                <a:gridCol w="782165">
                  <a:extLst>
                    <a:ext uri="{9D8B030D-6E8A-4147-A177-3AD203B41FA5}">
                      <a16:colId xmlns:a16="http://schemas.microsoft.com/office/drawing/2014/main" val="3749109501"/>
                    </a:ext>
                  </a:extLst>
                </a:gridCol>
                <a:gridCol w="312540">
                  <a:extLst>
                    <a:ext uri="{9D8B030D-6E8A-4147-A177-3AD203B41FA5}">
                      <a16:colId xmlns:a16="http://schemas.microsoft.com/office/drawing/2014/main" val="3630923697"/>
                    </a:ext>
                  </a:extLst>
                </a:gridCol>
                <a:gridCol w="869712">
                  <a:extLst>
                    <a:ext uri="{9D8B030D-6E8A-4147-A177-3AD203B41FA5}">
                      <a16:colId xmlns:a16="http://schemas.microsoft.com/office/drawing/2014/main" val="1842077848"/>
                    </a:ext>
                  </a:extLst>
                </a:gridCol>
                <a:gridCol w="872985">
                  <a:extLst>
                    <a:ext uri="{9D8B030D-6E8A-4147-A177-3AD203B41FA5}">
                      <a16:colId xmlns:a16="http://schemas.microsoft.com/office/drawing/2014/main" val="3832004383"/>
                    </a:ext>
                  </a:extLst>
                </a:gridCol>
                <a:gridCol w="870531">
                  <a:extLst>
                    <a:ext uri="{9D8B030D-6E8A-4147-A177-3AD203B41FA5}">
                      <a16:colId xmlns:a16="http://schemas.microsoft.com/office/drawing/2014/main" val="2780219989"/>
                    </a:ext>
                  </a:extLst>
                </a:gridCol>
                <a:gridCol w="870531">
                  <a:extLst>
                    <a:ext uri="{9D8B030D-6E8A-4147-A177-3AD203B41FA5}">
                      <a16:colId xmlns:a16="http://schemas.microsoft.com/office/drawing/2014/main" val="3696761178"/>
                    </a:ext>
                  </a:extLst>
                </a:gridCol>
                <a:gridCol w="870531">
                  <a:extLst>
                    <a:ext uri="{9D8B030D-6E8A-4147-A177-3AD203B41FA5}">
                      <a16:colId xmlns:a16="http://schemas.microsoft.com/office/drawing/2014/main" val="447929516"/>
                    </a:ext>
                  </a:extLst>
                </a:gridCol>
                <a:gridCol w="872985">
                  <a:extLst>
                    <a:ext uri="{9D8B030D-6E8A-4147-A177-3AD203B41FA5}">
                      <a16:colId xmlns:a16="http://schemas.microsoft.com/office/drawing/2014/main" val="3320435115"/>
                    </a:ext>
                  </a:extLst>
                </a:gridCol>
                <a:gridCol w="870531">
                  <a:extLst>
                    <a:ext uri="{9D8B030D-6E8A-4147-A177-3AD203B41FA5}">
                      <a16:colId xmlns:a16="http://schemas.microsoft.com/office/drawing/2014/main" val="3603595311"/>
                    </a:ext>
                  </a:extLst>
                </a:gridCol>
                <a:gridCol w="872985">
                  <a:extLst>
                    <a:ext uri="{9D8B030D-6E8A-4147-A177-3AD203B41FA5}">
                      <a16:colId xmlns:a16="http://schemas.microsoft.com/office/drawing/2014/main" val="735232826"/>
                    </a:ext>
                  </a:extLst>
                </a:gridCol>
              </a:tblGrid>
              <a:tr h="157477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Overall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BE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DK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GR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LV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NL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PT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SL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ES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6577219"/>
                  </a:ext>
                </a:extLst>
              </a:tr>
              <a:tr h="157477">
                <a:tc>
                  <a:txBody>
                    <a:bodyPr/>
                    <a:lstStyle/>
                    <a:p>
                      <a:pPr algn="r"/>
                      <a:r>
                        <a:rPr lang="nl-NL" sz="1200" b="0" dirty="0">
                          <a:effectLst/>
                        </a:rPr>
                        <a:t>Total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660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71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96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62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51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88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133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60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99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1394279"/>
                  </a:ext>
                </a:extLst>
              </a:tr>
              <a:tr h="208015"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 use of preventive measure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5385961"/>
                  </a:ext>
                </a:extLst>
              </a:tr>
              <a:tr h="1370573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effectLst/>
                      </a:endParaRP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Healthcare professional guide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Pharmacist Checklist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Warning symbol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Patient reminder card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DHCP letter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missing data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36 (5%)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102(15%)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451(68%)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91 (14%)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137 (21%)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41 (6%)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3(4%)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3(4%)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54(76%)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5(7%)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3(4%)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8(8%)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5(5%)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43(45%)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1(1%)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11(11%)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9(9%)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48 (77%)      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0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6(10%)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8(16%)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30(59%)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8(16%)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12(24%)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2(4%)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25(28%)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40(45%)</a:t>
                      </a:r>
                    </a:p>
                    <a:p>
                      <a:pPr algn="ctr"/>
                      <a:r>
                        <a:rPr lang="en-US" sz="1200" b="0" u="sng" dirty="0">
                          <a:effectLst/>
                        </a:rPr>
                        <a:t>81(92%)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23(26%)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2(2%)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36(27%)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86(65%)</a:t>
                      </a:r>
                    </a:p>
                    <a:p>
                      <a:pPr algn="ctr"/>
                      <a:r>
                        <a:rPr lang="en-US" sz="1200" b="0" dirty="0">
                          <a:effectLst/>
                        </a:rPr>
                        <a:t>32(24%)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48(36%)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15(11%)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10(17%)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47(78%)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4(7%)</a:t>
                      </a:r>
                    </a:p>
                    <a:p>
                      <a:pPr algn="ctr"/>
                      <a:r>
                        <a:rPr lang="en-US" sz="1200" b="0" dirty="0">
                          <a:effectLst/>
                        </a:rPr>
                        <a:t>19(32%)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3(5%)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62(63%)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18(18%)</a:t>
                      </a:r>
                    </a:p>
                    <a:p>
                      <a:pPr algn="ctr"/>
                      <a:r>
                        <a:rPr lang="en-US" sz="1200" b="0" dirty="0">
                          <a:effectLst/>
                        </a:rPr>
                        <a:t>34(34%)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7(7%)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798003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D25ACB0-7BB5-44DB-A14F-096B1488F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770155"/>
              </p:ext>
            </p:extLst>
          </p:nvPr>
        </p:nvGraphicFramePr>
        <p:xfrm>
          <a:off x="444677" y="1590267"/>
          <a:ext cx="10190283" cy="194431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248235">
                  <a:extLst>
                    <a:ext uri="{9D8B030D-6E8A-4147-A177-3AD203B41FA5}">
                      <a16:colId xmlns:a16="http://schemas.microsoft.com/office/drawing/2014/main" val="2516836540"/>
                    </a:ext>
                  </a:extLst>
                </a:gridCol>
                <a:gridCol w="839553">
                  <a:extLst>
                    <a:ext uri="{9D8B030D-6E8A-4147-A177-3AD203B41FA5}">
                      <a16:colId xmlns:a16="http://schemas.microsoft.com/office/drawing/2014/main" val="3398977623"/>
                    </a:ext>
                  </a:extLst>
                </a:gridCol>
                <a:gridCol w="300375">
                  <a:extLst>
                    <a:ext uri="{9D8B030D-6E8A-4147-A177-3AD203B41FA5}">
                      <a16:colId xmlns:a16="http://schemas.microsoft.com/office/drawing/2014/main" val="2915449752"/>
                    </a:ext>
                  </a:extLst>
                </a:gridCol>
                <a:gridCol w="849537">
                  <a:extLst>
                    <a:ext uri="{9D8B030D-6E8A-4147-A177-3AD203B41FA5}">
                      <a16:colId xmlns:a16="http://schemas.microsoft.com/office/drawing/2014/main" val="44398051"/>
                    </a:ext>
                  </a:extLst>
                </a:gridCol>
                <a:gridCol w="850369">
                  <a:extLst>
                    <a:ext uri="{9D8B030D-6E8A-4147-A177-3AD203B41FA5}">
                      <a16:colId xmlns:a16="http://schemas.microsoft.com/office/drawing/2014/main" val="2449945151"/>
                    </a:ext>
                  </a:extLst>
                </a:gridCol>
                <a:gridCol w="850369">
                  <a:extLst>
                    <a:ext uri="{9D8B030D-6E8A-4147-A177-3AD203B41FA5}">
                      <a16:colId xmlns:a16="http://schemas.microsoft.com/office/drawing/2014/main" val="1750682504"/>
                    </a:ext>
                  </a:extLst>
                </a:gridCol>
                <a:gridCol w="850369">
                  <a:extLst>
                    <a:ext uri="{9D8B030D-6E8A-4147-A177-3AD203B41FA5}">
                      <a16:colId xmlns:a16="http://schemas.microsoft.com/office/drawing/2014/main" val="2208569947"/>
                    </a:ext>
                  </a:extLst>
                </a:gridCol>
                <a:gridCol w="850369">
                  <a:extLst>
                    <a:ext uri="{9D8B030D-6E8A-4147-A177-3AD203B41FA5}">
                      <a16:colId xmlns:a16="http://schemas.microsoft.com/office/drawing/2014/main" val="3455952341"/>
                    </a:ext>
                  </a:extLst>
                </a:gridCol>
                <a:gridCol w="850369">
                  <a:extLst>
                    <a:ext uri="{9D8B030D-6E8A-4147-A177-3AD203B41FA5}">
                      <a16:colId xmlns:a16="http://schemas.microsoft.com/office/drawing/2014/main" val="146457829"/>
                    </a:ext>
                  </a:extLst>
                </a:gridCol>
                <a:gridCol w="850369">
                  <a:extLst>
                    <a:ext uri="{9D8B030D-6E8A-4147-A177-3AD203B41FA5}">
                      <a16:colId xmlns:a16="http://schemas.microsoft.com/office/drawing/2014/main" val="341913550"/>
                    </a:ext>
                  </a:extLst>
                </a:gridCol>
                <a:gridCol w="850369">
                  <a:extLst>
                    <a:ext uri="{9D8B030D-6E8A-4147-A177-3AD203B41FA5}">
                      <a16:colId xmlns:a16="http://schemas.microsoft.com/office/drawing/2014/main" val="2141171647"/>
                    </a:ext>
                  </a:extLst>
                </a:gridCol>
              </a:tblGrid>
              <a:tr h="191079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Overall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BE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DK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GR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LV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NL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PT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SL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ES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552082"/>
                  </a:ext>
                </a:extLst>
              </a:tr>
              <a:tr h="191079">
                <a:tc>
                  <a:txBody>
                    <a:bodyPr/>
                    <a:lstStyle/>
                    <a:p>
                      <a:pPr algn="r"/>
                      <a:r>
                        <a:rPr lang="nl-NL" sz="1200" b="0" dirty="0">
                          <a:effectLst/>
                        </a:rPr>
                        <a:t>Total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563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75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97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66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49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66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74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1521817"/>
                  </a:ext>
                </a:extLst>
              </a:tr>
              <a:tr h="198921"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effectLst/>
                        </a:rPr>
                        <a:t>Any use of preventive measure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3809762"/>
                  </a:ext>
                </a:extLst>
              </a:tr>
              <a:tr h="1363232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effectLst/>
                      </a:endParaRPr>
                    </a:p>
                    <a:p>
                      <a:pPr algn="r"/>
                      <a:r>
                        <a:rPr lang="en-US" sz="1200" b="0" i="0" dirty="0">
                          <a:effectLst/>
                        </a:rPr>
                        <a:t>Healthcare professional guide</a:t>
                      </a:r>
                    </a:p>
                    <a:p>
                      <a:pPr algn="r"/>
                      <a:r>
                        <a:rPr lang="en-US" sz="1200" b="0" i="0" dirty="0">
                          <a:effectLst/>
                        </a:rPr>
                        <a:t>Pharmacist Checklist</a:t>
                      </a:r>
                    </a:p>
                    <a:p>
                      <a:pPr algn="r"/>
                      <a:r>
                        <a:rPr lang="en-US" sz="1200" b="0" i="0" dirty="0">
                          <a:effectLst/>
                        </a:rPr>
                        <a:t>Warning symbol</a:t>
                      </a:r>
                    </a:p>
                    <a:p>
                      <a:pPr algn="r"/>
                      <a:r>
                        <a:rPr lang="en-US" sz="1200" b="0" i="0" dirty="0">
                          <a:effectLst/>
                        </a:rPr>
                        <a:t>Patient reminder card</a:t>
                      </a:r>
                    </a:p>
                    <a:p>
                      <a:pPr algn="r"/>
                      <a:r>
                        <a:rPr lang="en-US" sz="1200" b="0" i="0" dirty="0">
                          <a:effectLst/>
                        </a:rPr>
                        <a:t>DHCP letter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>
                          <a:effectLst/>
                        </a:rPr>
                        <a:t>missing data</a:t>
                      </a:r>
                      <a:endParaRPr lang="en-US" sz="1200" b="0" i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66(12%)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52(9%)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279(50%)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108(19%)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108(19%)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61(11%)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1(1%)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1(1%)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30(40%)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3(4%)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2(3%)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10(13%)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4(4%)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23(24%)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5(5%)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13(13%)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17(18%)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16(24%)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28(42%)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5(8%)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13(20%)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7(14%)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15(31%)</a:t>
                      </a:r>
                    </a:p>
                    <a:p>
                      <a:pPr algn="ctr"/>
                      <a:r>
                        <a:rPr lang="en-US" sz="1200" b="0" u="sng" dirty="0">
                          <a:effectLst/>
                        </a:rPr>
                        <a:t>34(69%)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7(14%)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14(29%)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5(10%)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12(18%)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18(27%)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37(56%)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8(12%)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5(8%)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7(11%)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43(63%)</a:t>
                      </a:r>
                    </a:p>
                    <a:p>
                      <a:pPr algn="ctr"/>
                      <a:r>
                        <a:rPr lang="en-US" sz="1200" b="1" i="0" u="none" dirty="0">
                          <a:effectLst/>
                        </a:rPr>
                        <a:t>41(60%)</a:t>
                      </a:r>
                    </a:p>
                    <a:p>
                      <a:pPr algn="ctr"/>
                      <a:r>
                        <a:rPr lang="en-US" sz="1200" b="1" i="0" u="none" dirty="0">
                          <a:effectLst/>
                        </a:rPr>
                        <a:t>33(48%)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4(6%)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7(10%)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5(7%)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36(53%)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7(10%)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14(21%)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8(12%)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19(26%)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13(18%)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48(65%)</a:t>
                      </a:r>
                    </a:p>
                    <a:p>
                      <a:pPr algn="ctr"/>
                      <a:r>
                        <a:rPr lang="en-US" sz="1200" b="0" dirty="0">
                          <a:effectLst/>
                        </a:rPr>
                        <a:t>32(43%)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14(19%)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10(14%)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71997"/>
                  </a:ext>
                </a:extLst>
              </a:tr>
            </a:tbl>
          </a:graphicData>
        </a:graphic>
      </p:graphicFrame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7F370BE5-0DC3-4BFD-9974-9B36C598B022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B40820F1-AC75-42CF-9318-ECD3CED308CD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2" name="Rounded Rectangle 5">
            <a:extLst>
              <a:ext uri="{FF2B5EF4-FFF2-40B4-BE49-F238E27FC236}">
                <a16:creationId xmlns:a16="http://schemas.microsoft.com/office/drawing/2014/main" id="{2D7B6B96-31B0-4C5C-BC74-9975DBCB7BFE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ounded Rectangle 6">
            <a:extLst>
              <a:ext uri="{FF2B5EF4-FFF2-40B4-BE49-F238E27FC236}">
                <a16:creationId xmlns:a16="http://schemas.microsoft.com/office/drawing/2014/main" id="{D6762722-17C0-4F9F-8088-30345D91ADE8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Results</a:t>
            </a:r>
            <a:endParaRPr lang="el-GR" sz="1400" b="1" dirty="0"/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3C3E11FB-6761-4D5C-A3C7-24A3AF43E749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DC706F-A156-4F3E-9D71-65215B15544E}"/>
              </a:ext>
            </a:extLst>
          </p:cNvPr>
          <p:cNvSpPr txBox="1"/>
          <p:nvPr/>
        </p:nvSpPr>
        <p:spPr>
          <a:xfrm>
            <a:off x="0" y="14886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8A10D8-3738-42D5-9211-62426FF5C9D9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8D615A-7A1B-46C5-A5E3-77424357C8E7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97139A-38DB-4D2A-9B4D-FA0AF00A8D5B}"/>
              </a:ext>
            </a:extLst>
          </p:cNvPr>
          <p:cNvSpPr txBox="1"/>
          <p:nvPr/>
        </p:nvSpPr>
        <p:spPr>
          <a:xfrm>
            <a:off x="4910138" y="132338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71FDDFA5-4091-40B9-9853-13186105175A}"/>
              </a:ext>
            </a:extLst>
          </p:cNvPr>
          <p:cNvSpPr/>
          <p:nvPr/>
        </p:nvSpPr>
        <p:spPr>
          <a:xfrm>
            <a:off x="7105650" y="4019550"/>
            <a:ext cx="1048624" cy="2476500"/>
          </a:xfrm>
          <a:prstGeom prst="fram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8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8AFF2-EA3F-4636-9AEB-663684CC7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89" y="329588"/>
            <a:ext cx="10515600" cy="964113"/>
          </a:xfrm>
        </p:spPr>
        <p:txBody>
          <a:bodyPr>
            <a:normAutofit/>
          </a:bodyPr>
          <a:lstStyle/>
          <a:p>
            <a:r>
              <a:rPr lang="en-US" sz="2200" b="1" dirty="0"/>
              <a:t>IVa: Awareness and use of measures by prescribers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5D6252-C20F-4F14-B52E-D1AF8FA8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1304ACF5-9F68-495D-BBB5-2DB5BE763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61" y="1314495"/>
            <a:ext cx="6096000" cy="4731860"/>
          </a:xfrm>
          <a:prstGeom prst="rect">
            <a:avLst/>
          </a:prstGeom>
        </p:spPr>
      </p:pic>
      <p:pic>
        <p:nvPicPr>
          <p:cNvPr id="9" name="Picture 8" descr="Chart, bar chart&#10;&#10;Description automatically generated">
            <a:extLst>
              <a:ext uri="{FF2B5EF4-FFF2-40B4-BE49-F238E27FC236}">
                <a16:creationId xmlns:a16="http://schemas.microsoft.com/office/drawing/2014/main" id="{59365FA6-5D0A-42D5-A429-3021AB836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4495"/>
            <a:ext cx="5940061" cy="4610817"/>
          </a:xfrm>
          <a:prstGeom prst="rect">
            <a:avLst/>
          </a:prstGeom>
        </p:spPr>
      </p:pic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038B6A03-69A8-40CB-BDF0-1F92057A2FAD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D1A5DE9E-879A-49DD-8CF1-3D1883A3F650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A87B1150-F025-40F3-9AFA-0FD7DF4F624C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BF181FBA-9465-4B46-B94A-8B62220A1AC8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Results</a:t>
            </a:r>
            <a:endParaRPr lang="el-GR" sz="1400" b="1" dirty="0"/>
          </a:p>
        </p:txBody>
      </p: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24A1A8B5-1308-4492-BD15-0F786F126524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F5C6BB-7541-49CE-8E72-5663A533EA87}"/>
              </a:ext>
            </a:extLst>
          </p:cNvPr>
          <p:cNvSpPr txBox="1"/>
          <p:nvPr/>
        </p:nvSpPr>
        <p:spPr>
          <a:xfrm>
            <a:off x="0" y="14886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9F8E77-3221-4296-BEA3-B463EAFB8880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500FB9-0EDA-447E-8C40-5C38B139762B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59FE13-1D56-492A-A9C1-527CBD535736}"/>
              </a:ext>
            </a:extLst>
          </p:cNvPr>
          <p:cNvSpPr txBox="1"/>
          <p:nvPr/>
        </p:nvSpPr>
        <p:spPr>
          <a:xfrm>
            <a:off x="4910138" y="165099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4" name="Frame 23">
            <a:extLst>
              <a:ext uri="{FF2B5EF4-FFF2-40B4-BE49-F238E27FC236}">
                <a16:creationId xmlns:a16="http://schemas.microsoft.com/office/drawing/2014/main" id="{47A70D68-74C2-40D9-A6CF-10B0ED7060E4}"/>
              </a:ext>
            </a:extLst>
          </p:cNvPr>
          <p:cNvSpPr/>
          <p:nvPr/>
        </p:nvSpPr>
        <p:spPr>
          <a:xfrm>
            <a:off x="600613" y="4424851"/>
            <a:ext cx="1618711" cy="36076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ame 24">
            <a:extLst>
              <a:ext uri="{FF2B5EF4-FFF2-40B4-BE49-F238E27FC236}">
                <a16:creationId xmlns:a16="http://schemas.microsoft.com/office/drawing/2014/main" id="{F3643790-8108-4DB3-8041-180CD222D486}"/>
              </a:ext>
            </a:extLst>
          </p:cNvPr>
          <p:cNvSpPr/>
          <p:nvPr/>
        </p:nvSpPr>
        <p:spPr>
          <a:xfrm>
            <a:off x="6251941" y="1921739"/>
            <a:ext cx="1949084" cy="488070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ame 25">
            <a:extLst>
              <a:ext uri="{FF2B5EF4-FFF2-40B4-BE49-F238E27FC236}">
                <a16:creationId xmlns:a16="http://schemas.microsoft.com/office/drawing/2014/main" id="{5B6E225B-0843-4D08-AEF8-F3E1E05EBE45}"/>
              </a:ext>
            </a:extLst>
          </p:cNvPr>
          <p:cNvSpPr/>
          <p:nvPr/>
        </p:nvSpPr>
        <p:spPr>
          <a:xfrm>
            <a:off x="6096000" y="2552109"/>
            <a:ext cx="2105025" cy="464931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ame 26">
            <a:extLst>
              <a:ext uri="{FF2B5EF4-FFF2-40B4-BE49-F238E27FC236}">
                <a16:creationId xmlns:a16="http://schemas.microsoft.com/office/drawing/2014/main" id="{D6087770-1DA8-497B-AFEC-42B4C86701B1}"/>
              </a:ext>
            </a:extLst>
          </p:cNvPr>
          <p:cNvSpPr/>
          <p:nvPr/>
        </p:nvSpPr>
        <p:spPr>
          <a:xfrm>
            <a:off x="952500" y="3095446"/>
            <a:ext cx="1266824" cy="488070"/>
          </a:xfrm>
          <a:prstGeom prst="fram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ame 28">
            <a:extLst>
              <a:ext uri="{FF2B5EF4-FFF2-40B4-BE49-F238E27FC236}">
                <a16:creationId xmlns:a16="http://schemas.microsoft.com/office/drawing/2014/main" id="{16D0267D-0689-4D67-8420-D9146B9BD7CA}"/>
              </a:ext>
            </a:extLst>
          </p:cNvPr>
          <p:cNvSpPr/>
          <p:nvPr/>
        </p:nvSpPr>
        <p:spPr>
          <a:xfrm>
            <a:off x="7348537" y="5032296"/>
            <a:ext cx="852488" cy="488070"/>
          </a:xfrm>
          <a:prstGeom prst="fram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rame 29">
            <a:extLst>
              <a:ext uri="{FF2B5EF4-FFF2-40B4-BE49-F238E27FC236}">
                <a16:creationId xmlns:a16="http://schemas.microsoft.com/office/drawing/2014/main" id="{A77F3D0C-FA63-4BD2-8196-7F91FB933591}"/>
              </a:ext>
            </a:extLst>
          </p:cNvPr>
          <p:cNvSpPr/>
          <p:nvPr/>
        </p:nvSpPr>
        <p:spPr>
          <a:xfrm>
            <a:off x="6540674" y="4424851"/>
            <a:ext cx="1660351" cy="488070"/>
          </a:xfrm>
          <a:prstGeom prst="fram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6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8AFF2-EA3F-4636-9AEB-663684CC7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4175"/>
            <a:ext cx="10515600" cy="758108"/>
          </a:xfrm>
        </p:spPr>
        <p:txBody>
          <a:bodyPr>
            <a:normAutofit/>
          </a:bodyPr>
          <a:lstStyle/>
          <a:p>
            <a:r>
              <a:rPr lang="en-US" sz="2200" b="1" dirty="0"/>
              <a:t>IVb: Awareness and use of measures by prescribers per country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5D6252-C20F-4F14-B52E-D1AF8FA8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9989" y="6431002"/>
            <a:ext cx="2743200" cy="365125"/>
          </a:xfrm>
        </p:spPr>
        <p:txBody>
          <a:bodyPr/>
          <a:lstStyle/>
          <a:p>
            <a:fld id="{98087948-5F35-43A7-90C9-42E7E8A6F4BD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5FF0F8-2792-46A3-B012-48AA2437B932}"/>
              </a:ext>
            </a:extLst>
          </p:cNvPr>
          <p:cNvSpPr txBox="1"/>
          <p:nvPr/>
        </p:nvSpPr>
        <p:spPr>
          <a:xfrm>
            <a:off x="457200" y="3899936"/>
            <a:ext cx="1048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Oral retinoids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C11592-49C3-4F76-B1E9-E73637404FF8}"/>
              </a:ext>
            </a:extLst>
          </p:cNvPr>
          <p:cNvSpPr txBox="1"/>
          <p:nvPr/>
        </p:nvSpPr>
        <p:spPr>
          <a:xfrm>
            <a:off x="458108" y="1278894"/>
            <a:ext cx="1048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Valproate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91CEAD-A268-42A4-B65E-69EA946FD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16454"/>
              </p:ext>
            </p:extLst>
          </p:nvPr>
        </p:nvGraphicFramePr>
        <p:xfrm>
          <a:off x="371475" y="4202715"/>
          <a:ext cx="10209227" cy="202760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664070">
                  <a:extLst>
                    <a:ext uri="{9D8B030D-6E8A-4147-A177-3AD203B41FA5}">
                      <a16:colId xmlns:a16="http://schemas.microsoft.com/office/drawing/2014/main" val="690489167"/>
                    </a:ext>
                  </a:extLst>
                </a:gridCol>
                <a:gridCol w="917852">
                  <a:extLst>
                    <a:ext uri="{9D8B030D-6E8A-4147-A177-3AD203B41FA5}">
                      <a16:colId xmlns:a16="http://schemas.microsoft.com/office/drawing/2014/main" val="1517140876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578302488"/>
                    </a:ext>
                  </a:extLst>
                </a:gridCol>
                <a:gridCol w="726673">
                  <a:extLst>
                    <a:ext uri="{9D8B030D-6E8A-4147-A177-3AD203B41FA5}">
                      <a16:colId xmlns:a16="http://schemas.microsoft.com/office/drawing/2014/main" val="352731958"/>
                    </a:ext>
                  </a:extLst>
                </a:gridCol>
                <a:gridCol w="796955">
                  <a:extLst>
                    <a:ext uri="{9D8B030D-6E8A-4147-A177-3AD203B41FA5}">
                      <a16:colId xmlns:a16="http://schemas.microsoft.com/office/drawing/2014/main" val="3355079267"/>
                    </a:ext>
                  </a:extLst>
                </a:gridCol>
                <a:gridCol w="855677">
                  <a:extLst>
                    <a:ext uri="{9D8B030D-6E8A-4147-A177-3AD203B41FA5}">
                      <a16:colId xmlns:a16="http://schemas.microsoft.com/office/drawing/2014/main" val="3700574510"/>
                    </a:ext>
                  </a:extLst>
                </a:gridCol>
                <a:gridCol w="847288">
                  <a:extLst>
                    <a:ext uri="{9D8B030D-6E8A-4147-A177-3AD203B41FA5}">
                      <a16:colId xmlns:a16="http://schemas.microsoft.com/office/drawing/2014/main" val="3396499353"/>
                    </a:ext>
                  </a:extLst>
                </a:gridCol>
                <a:gridCol w="780176">
                  <a:extLst>
                    <a:ext uri="{9D8B030D-6E8A-4147-A177-3AD203B41FA5}">
                      <a16:colId xmlns:a16="http://schemas.microsoft.com/office/drawing/2014/main" val="2446996435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val="3633894850"/>
                    </a:ext>
                  </a:extLst>
                </a:gridCol>
                <a:gridCol w="738231">
                  <a:extLst>
                    <a:ext uri="{9D8B030D-6E8A-4147-A177-3AD203B41FA5}">
                      <a16:colId xmlns:a16="http://schemas.microsoft.com/office/drawing/2014/main" val="2593291157"/>
                    </a:ext>
                  </a:extLst>
                </a:gridCol>
                <a:gridCol w="947958">
                  <a:extLst>
                    <a:ext uri="{9D8B030D-6E8A-4147-A177-3AD203B41FA5}">
                      <a16:colId xmlns:a16="http://schemas.microsoft.com/office/drawing/2014/main" val="14687232"/>
                    </a:ext>
                  </a:extLst>
                </a:gridCol>
              </a:tblGrid>
              <a:tr h="182606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Overall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BE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DK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GR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LV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NL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PT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SL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ES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3989314"/>
                  </a:ext>
                </a:extLst>
              </a:tr>
              <a:tr h="182606">
                <a:tc>
                  <a:txBody>
                    <a:bodyPr/>
                    <a:lstStyle/>
                    <a:p>
                      <a:pPr algn="r"/>
                      <a:r>
                        <a:rPr lang="nl-NL" sz="1200" b="0" dirty="0">
                          <a:effectLst/>
                        </a:rPr>
                        <a:t>Total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effectLst/>
                        </a:rPr>
                        <a:t>560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48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63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98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48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114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104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3</a:t>
                      </a:r>
                      <a:r>
                        <a:rPr lang="el-GR" sz="1200">
                          <a:effectLst/>
                        </a:rPr>
                        <a:t>5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50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4313145"/>
                  </a:ext>
                </a:extLst>
              </a:tr>
              <a:tr h="196822"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effectLst/>
                        </a:rPr>
                        <a:t>Any use of preventive measure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4853524"/>
                  </a:ext>
                </a:extLst>
              </a:tr>
              <a:tr h="1465027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effectLst/>
                      </a:endParaRP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Healthcare professional guide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Patient guide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Review the Risk Acknowledgment form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Sign the Risk Acknowledgment form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Patient reminder card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DHCP letter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missing data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58 (</a:t>
                      </a:r>
                      <a:r>
                        <a:rPr lang="el-GR" sz="1200" dirty="0">
                          <a:effectLst/>
                        </a:rPr>
                        <a:t>10</a:t>
                      </a:r>
                      <a:r>
                        <a:rPr lang="en-US" sz="1200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147 (</a:t>
                      </a:r>
                      <a:r>
                        <a:rPr lang="el-GR" sz="1200" dirty="0">
                          <a:effectLst/>
                        </a:rPr>
                        <a:t>26</a:t>
                      </a:r>
                      <a:r>
                        <a:rPr lang="en-US" sz="1200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224(</a:t>
                      </a:r>
                      <a:r>
                        <a:rPr lang="el-GR" sz="1200" b="1" dirty="0">
                          <a:effectLst/>
                        </a:rPr>
                        <a:t>40</a:t>
                      </a:r>
                      <a:r>
                        <a:rPr lang="en-US" sz="1200" b="1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189(</a:t>
                      </a:r>
                      <a:r>
                        <a:rPr lang="el-GR" sz="1200" dirty="0">
                          <a:effectLst/>
                        </a:rPr>
                        <a:t>34</a:t>
                      </a:r>
                      <a:r>
                        <a:rPr lang="en-US" sz="1200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8</a:t>
                      </a:r>
                      <a:r>
                        <a:rPr lang="el-GR" sz="1200" dirty="0">
                          <a:effectLst/>
                        </a:rPr>
                        <a:t>6</a:t>
                      </a:r>
                      <a:r>
                        <a:rPr lang="en-US" sz="1200" dirty="0">
                          <a:effectLst/>
                        </a:rPr>
                        <a:t>(</a:t>
                      </a:r>
                      <a:r>
                        <a:rPr lang="el-GR" sz="1200" dirty="0">
                          <a:effectLst/>
                        </a:rPr>
                        <a:t>15</a:t>
                      </a:r>
                      <a:r>
                        <a:rPr lang="en-US" sz="1200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68(</a:t>
                      </a:r>
                      <a:r>
                        <a:rPr lang="el-GR" sz="1200" dirty="0">
                          <a:effectLst/>
                        </a:rPr>
                        <a:t>12</a:t>
                      </a:r>
                      <a:r>
                        <a:rPr lang="en-US" sz="1200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50(</a:t>
                      </a:r>
                      <a:r>
                        <a:rPr lang="el-GR" sz="1200" dirty="0">
                          <a:effectLst/>
                        </a:rPr>
                        <a:t>9</a:t>
                      </a:r>
                      <a:r>
                        <a:rPr lang="en-US" sz="1200" dirty="0">
                          <a:effectLst/>
                        </a:rPr>
                        <a:t>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7(15%)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19(40%)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14(29%)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9(19%)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3(6%)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6(13%)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12(19%)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27(43%)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6(10%)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9(14%)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9(14%)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7(11%)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44(45%)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17(17%)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20(20%)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17(17%)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b="0" u="sng" dirty="0">
                          <a:effectLst/>
                        </a:rPr>
                        <a:t>31(65%)</a:t>
                      </a:r>
                    </a:p>
                    <a:p>
                      <a:pPr algn="ctr"/>
                      <a:r>
                        <a:rPr lang="en-US" sz="1200" b="0" dirty="0">
                          <a:effectLst/>
                        </a:rPr>
                        <a:t>29(60%)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10(21%)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7(15%)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6(13%)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29(25%)</a:t>
                      </a:r>
                    </a:p>
                    <a:p>
                      <a:pPr algn="ctr"/>
                      <a:r>
                        <a:rPr lang="en-US" sz="1200" b="1" i="0" u="sng" dirty="0">
                          <a:effectLst/>
                        </a:rPr>
                        <a:t>93(82%)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73(64%)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78(68%)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22(19%)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2(2%)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7(6%)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10(10%)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8(8%)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8(8%)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6(6%)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  <a:endParaRPr lang="en-US" sz="1200" u="sng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1200" u="none" dirty="0">
                          <a:effectLst/>
                        </a:rPr>
                        <a:t>14(14%)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19(18%)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b="0" u="sng" dirty="0">
                          <a:effectLst/>
                        </a:rPr>
                        <a:t>21(6</a:t>
                      </a:r>
                      <a:r>
                        <a:rPr lang="el-GR" sz="1200" b="0" u="sng" dirty="0">
                          <a:effectLst/>
                        </a:rPr>
                        <a:t>0</a:t>
                      </a:r>
                      <a:r>
                        <a:rPr lang="en-US" sz="1200" b="0" u="sng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b="0" u="sng" dirty="0">
                          <a:effectLst/>
                        </a:rPr>
                        <a:t>22(6</a:t>
                      </a:r>
                      <a:r>
                        <a:rPr lang="el-GR" sz="1200" b="0" u="sng" dirty="0">
                          <a:effectLst/>
                        </a:rPr>
                        <a:t>3</a:t>
                      </a:r>
                      <a:r>
                        <a:rPr lang="en-US" sz="1200" b="0" u="sng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b="0" dirty="0">
                          <a:effectLst/>
                        </a:rPr>
                        <a:t>1</a:t>
                      </a:r>
                      <a:r>
                        <a:rPr lang="el-GR" sz="1200" b="0" dirty="0">
                          <a:effectLst/>
                        </a:rPr>
                        <a:t>3</a:t>
                      </a:r>
                      <a:r>
                        <a:rPr lang="en-US" sz="1200" b="0" dirty="0">
                          <a:effectLst/>
                        </a:rPr>
                        <a:t>(3</a:t>
                      </a:r>
                      <a:r>
                        <a:rPr lang="el-GR" sz="1200" b="0" dirty="0">
                          <a:effectLst/>
                        </a:rPr>
                        <a:t>7</a:t>
                      </a:r>
                      <a:r>
                        <a:rPr lang="en-US" sz="1200" b="0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b="0" dirty="0">
                          <a:effectLst/>
                        </a:rPr>
                        <a:t>7(2</a:t>
                      </a:r>
                      <a:r>
                        <a:rPr lang="el-GR" sz="1200" b="0" dirty="0">
                          <a:effectLst/>
                        </a:rPr>
                        <a:t>0</a:t>
                      </a:r>
                      <a:r>
                        <a:rPr lang="en-US" sz="1200" b="0" dirty="0">
                          <a:effectLst/>
                        </a:rPr>
                        <a:t>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1(3%)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u="sng" dirty="0">
                          <a:effectLst/>
                        </a:rPr>
                        <a:t>27(54%)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26(52%)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9(18%)</a:t>
                      </a:r>
                    </a:p>
                    <a:p>
                      <a:pPr algn="ctr"/>
                      <a:r>
                        <a:rPr lang="en-US" sz="1200" b="0" dirty="0">
                          <a:effectLst/>
                        </a:rPr>
                        <a:t>10(20%)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4(8%)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80356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5C6DF4F-E180-4707-B7CF-412D4F51C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465557"/>
              </p:ext>
            </p:extLst>
          </p:nvPr>
        </p:nvGraphicFramePr>
        <p:xfrm>
          <a:off x="458108" y="1569048"/>
          <a:ext cx="10122593" cy="204058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601634">
                  <a:extLst>
                    <a:ext uri="{9D8B030D-6E8A-4147-A177-3AD203B41FA5}">
                      <a16:colId xmlns:a16="http://schemas.microsoft.com/office/drawing/2014/main" val="3730571087"/>
                    </a:ext>
                  </a:extLst>
                </a:gridCol>
                <a:gridCol w="842699">
                  <a:extLst>
                    <a:ext uri="{9D8B030D-6E8A-4147-A177-3AD203B41FA5}">
                      <a16:colId xmlns:a16="http://schemas.microsoft.com/office/drawing/2014/main" val="3194415253"/>
                    </a:ext>
                  </a:extLst>
                </a:gridCol>
                <a:gridCol w="310247">
                  <a:extLst>
                    <a:ext uri="{9D8B030D-6E8A-4147-A177-3AD203B41FA5}">
                      <a16:colId xmlns:a16="http://schemas.microsoft.com/office/drawing/2014/main" val="1316936192"/>
                    </a:ext>
                  </a:extLst>
                </a:gridCol>
                <a:gridCol w="770289">
                  <a:extLst>
                    <a:ext uri="{9D8B030D-6E8A-4147-A177-3AD203B41FA5}">
                      <a16:colId xmlns:a16="http://schemas.microsoft.com/office/drawing/2014/main" val="644593438"/>
                    </a:ext>
                  </a:extLst>
                </a:gridCol>
                <a:gridCol w="771221">
                  <a:extLst>
                    <a:ext uri="{9D8B030D-6E8A-4147-A177-3AD203B41FA5}">
                      <a16:colId xmlns:a16="http://schemas.microsoft.com/office/drawing/2014/main" val="2229083035"/>
                    </a:ext>
                  </a:extLst>
                </a:gridCol>
                <a:gridCol w="789849">
                  <a:extLst>
                    <a:ext uri="{9D8B030D-6E8A-4147-A177-3AD203B41FA5}">
                      <a16:colId xmlns:a16="http://schemas.microsoft.com/office/drawing/2014/main" val="2942711152"/>
                    </a:ext>
                  </a:extLst>
                </a:gridCol>
                <a:gridCol w="771221">
                  <a:extLst>
                    <a:ext uri="{9D8B030D-6E8A-4147-A177-3AD203B41FA5}">
                      <a16:colId xmlns:a16="http://schemas.microsoft.com/office/drawing/2014/main" val="2893280068"/>
                    </a:ext>
                  </a:extLst>
                </a:gridCol>
                <a:gridCol w="775878">
                  <a:extLst>
                    <a:ext uri="{9D8B030D-6E8A-4147-A177-3AD203B41FA5}">
                      <a16:colId xmlns:a16="http://schemas.microsoft.com/office/drawing/2014/main" val="3850770192"/>
                    </a:ext>
                  </a:extLst>
                </a:gridCol>
                <a:gridCol w="771221">
                  <a:extLst>
                    <a:ext uri="{9D8B030D-6E8A-4147-A177-3AD203B41FA5}">
                      <a16:colId xmlns:a16="http://schemas.microsoft.com/office/drawing/2014/main" val="1859679229"/>
                    </a:ext>
                  </a:extLst>
                </a:gridCol>
                <a:gridCol w="771221">
                  <a:extLst>
                    <a:ext uri="{9D8B030D-6E8A-4147-A177-3AD203B41FA5}">
                      <a16:colId xmlns:a16="http://schemas.microsoft.com/office/drawing/2014/main" val="3605743540"/>
                    </a:ext>
                  </a:extLst>
                </a:gridCol>
                <a:gridCol w="947113">
                  <a:extLst>
                    <a:ext uri="{9D8B030D-6E8A-4147-A177-3AD203B41FA5}">
                      <a16:colId xmlns:a16="http://schemas.microsoft.com/office/drawing/2014/main" val="2533331583"/>
                    </a:ext>
                  </a:extLst>
                </a:gridCol>
              </a:tblGrid>
              <a:tr h="177921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Overall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BE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DK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GR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LV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NL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PT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SL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ES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4406769"/>
                  </a:ext>
                </a:extLst>
              </a:tr>
              <a:tr h="177921">
                <a:tc>
                  <a:txBody>
                    <a:bodyPr/>
                    <a:lstStyle/>
                    <a:p>
                      <a:pPr algn="r"/>
                      <a:r>
                        <a:rPr lang="nl-NL" sz="1200" b="0" dirty="0">
                          <a:effectLst/>
                        </a:rPr>
                        <a:t>Total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564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42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89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96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103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15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83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61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75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4237372"/>
                  </a:ext>
                </a:extLst>
              </a:tr>
              <a:tr h="179828"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effectLst/>
                        </a:rPr>
                        <a:t>Any use of preventive measure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0336363"/>
                  </a:ext>
                </a:extLst>
              </a:tr>
              <a:tr h="1491941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effectLst/>
                      </a:endParaRP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Healthcare professional guide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Patient guide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Review the Risk Acknowledgment form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Sign the Risk Acknowledgment form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Patient reminder card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DHCP letter</a:t>
                      </a:r>
                    </a:p>
                    <a:p>
                      <a:pPr algn="r"/>
                      <a:r>
                        <a:rPr lang="en-US" sz="1200" b="0" dirty="0">
                          <a:effectLst/>
                        </a:rPr>
                        <a:t>missing data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178(32%)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141(25%)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155(27%)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112(20%)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103(18%)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142(25%)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45(8%)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 (17%)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6(14%)</a:t>
                      </a:r>
                    </a:p>
                    <a:p>
                      <a:pPr algn="ctr"/>
                      <a:r>
                        <a:rPr lang="en-US" sz="1200" u="none" dirty="0">
                          <a:effectLst/>
                        </a:rPr>
                        <a:t>8(19%)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6(14%)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7(17%)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4(10%)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6(14%)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21(24%)</a:t>
                      </a:r>
                    </a:p>
                    <a:p>
                      <a:pPr algn="ctr"/>
                      <a:r>
                        <a:rPr lang="en-US" sz="1200" u="none" dirty="0">
                          <a:effectLst/>
                        </a:rPr>
                        <a:t>25(28%)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12(13%)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5(6%)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12(13%)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21(24%)</a:t>
                      </a:r>
                    </a:p>
                    <a:p>
                      <a:pPr algn="ctr"/>
                      <a:r>
                        <a:rPr lang="el-GR" sz="1200" dirty="0">
                          <a:effectLst/>
                        </a:rPr>
                        <a:t>9</a:t>
                      </a:r>
                      <a:r>
                        <a:rPr lang="en-US" sz="1200" dirty="0">
                          <a:effectLst/>
                        </a:rPr>
                        <a:t>(10%)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b="0" u="sng" dirty="0">
                          <a:effectLst/>
                        </a:rPr>
                        <a:t>48(50%)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24(25%)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37(39%)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12(12%)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11(11%)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30(31%)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3(3%)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30(29%)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38(37%)</a:t>
                      </a:r>
                    </a:p>
                    <a:p>
                      <a:pPr algn="ctr"/>
                      <a:r>
                        <a:rPr lang="en-US" sz="1200" b="1" u="none" dirty="0">
                          <a:effectLst/>
                        </a:rPr>
                        <a:t>52(50%)</a:t>
                      </a:r>
                    </a:p>
                    <a:p>
                      <a:pPr algn="ctr"/>
                      <a:r>
                        <a:rPr lang="en-US" sz="1200" b="1" u="none" dirty="0">
                          <a:effectLst/>
                        </a:rPr>
                        <a:t>51(50%)</a:t>
                      </a:r>
                    </a:p>
                    <a:p>
                      <a:pPr algn="ctr"/>
                      <a:r>
                        <a:rPr lang="en-US" sz="1200" b="1" u="none" dirty="0">
                          <a:effectLst/>
                        </a:rPr>
                        <a:t>50(49%)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28(27%)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7(7%)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u="none" dirty="0">
                          <a:effectLst/>
                        </a:rPr>
                        <a:t>7(47%)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2(13%)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2(13%)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2(13%)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2(13%)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1(7%)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11(13%)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8(10%)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1(1%)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n/a</a:t>
                      </a:r>
                    </a:p>
                    <a:p>
                      <a:pPr algn="ctr"/>
                      <a:r>
                        <a:rPr lang="en-US" sz="1200" u="none" dirty="0">
                          <a:effectLst/>
                        </a:rPr>
                        <a:t>14(17%)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5(6%)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13(21%)</a:t>
                      </a:r>
                    </a:p>
                    <a:p>
                      <a:pPr algn="ctr"/>
                      <a:r>
                        <a:rPr lang="en-US" sz="1200" u="none" dirty="0">
                          <a:effectLst/>
                        </a:rPr>
                        <a:t>15(25%)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9(15%)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6(10%)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7(11%)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11(18%)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8(13%)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US" sz="1200" b="0" u="sng" dirty="0">
                          <a:effectLst/>
                        </a:rPr>
                        <a:t>41(55%)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25(33%)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27(36%)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29(39%)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14(19%)</a:t>
                      </a:r>
                    </a:p>
                    <a:p>
                      <a:pPr algn="ctr"/>
                      <a:r>
                        <a:rPr lang="en-US" sz="1200" b="1" dirty="0">
                          <a:effectLst/>
                        </a:rPr>
                        <a:t>33(44%)</a:t>
                      </a:r>
                    </a:p>
                    <a:p>
                      <a:pPr algn="ctr"/>
                      <a:r>
                        <a:rPr lang="en-US" sz="1200" dirty="0">
                          <a:effectLst/>
                        </a:rPr>
                        <a:t>5(7%)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0336331"/>
                  </a:ext>
                </a:extLst>
              </a:tr>
            </a:tbl>
          </a:graphicData>
        </a:graphic>
      </p:graphicFrame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553D92E5-7890-4365-A7CB-C82A4E98B291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9589559E-B5DF-4E48-814F-88BCE6A7E0E3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6EA00817-F07F-4D88-BE3B-23A5B5470B08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E518420E-AB1E-4FF1-8DCB-7E1D430321FE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Results</a:t>
            </a:r>
            <a:endParaRPr lang="el-GR" sz="1400" b="1" dirty="0"/>
          </a:p>
        </p:txBody>
      </p:sp>
      <p:sp>
        <p:nvSpPr>
          <p:cNvPr id="15" name="Rounded Rectangle 7">
            <a:extLst>
              <a:ext uri="{FF2B5EF4-FFF2-40B4-BE49-F238E27FC236}">
                <a16:creationId xmlns:a16="http://schemas.microsoft.com/office/drawing/2014/main" id="{A2CC3BDD-4E71-457D-BEA1-060246991B90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56F381-B0A1-4100-9AF6-ED4F192BA310}"/>
              </a:ext>
            </a:extLst>
          </p:cNvPr>
          <p:cNvSpPr txBox="1"/>
          <p:nvPr/>
        </p:nvSpPr>
        <p:spPr>
          <a:xfrm>
            <a:off x="0" y="14886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247F0A-0386-4F26-BACC-AA3D9C992500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1A1BF7-6C5F-4FB2-9956-73252DF0FFA2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A2998B-CA79-4CE9-B001-883CD1B4F750}"/>
              </a:ext>
            </a:extLst>
          </p:cNvPr>
          <p:cNvSpPr txBox="1"/>
          <p:nvPr/>
        </p:nvSpPr>
        <p:spPr>
          <a:xfrm>
            <a:off x="4876800" y="148860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Frame 16">
            <a:extLst>
              <a:ext uri="{FF2B5EF4-FFF2-40B4-BE49-F238E27FC236}">
                <a16:creationId xmlns:a16="http://schemas.microsoft.com/office/drawing/2014/main" id="{57994A3C-E20F-487F-9E72-26278CA3B20B}"/>
              </a:ext>
            </a:extLst>
          </p:cNvPr>
          <p:cNvSpPr/>
          <p:nvPr/>
        </p:nvSpPr>
        <p:spPr>
          <a:xfrm>
            <a:off x="7248524" y="4003918"/>
            <a:ext cx="981949" cy="2476500"/>
          </a:xfrm>
          <a:prstGeom prst="fram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6A5D5698-6128-49C4-BC4F-F5A9817D689C}"/>
              </a:ext>
            </a:extLst>
          </p:cNvPr>
          <p:cNvSpPr/>
          <p:nvPr/>
        </p:nvSpPr>
        <p:spPr>
          <a:xfrm>
            <a:off x="6419850" y="1372859"/>
            <a:ext cx="1048624" cy="2476500"/>
          </a:xfrm>
          <a:prstGeom prst="fram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rame 21">
            <a:extLst>
              <a:ext uri="{FF2B5EF4-FFF2-40B4-BE49-F238E27FC236}">
                <a16:creationId xmlns:a16="http://schemas.microsoft.com/office/drawing/2014/main" id="{38C38BFB-DC23-4F16-A9A2-6B88729A37E2}"/>
              </a:ext>
            </a:extLst>
          </p:cNvPr>
          <p:cNvSpPr/>
          <p:nvPr/>
        </p:nvSpPr>
        <p:spPr>
          <a:xfrm>
            <a:off x="8091365" y="1409047"/>
            <a:ext cx="881185" cy="2476500"/>
          </a:xfrm>
          <a:prstGeom prst="fram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3927A8F8-4EAE-4F96-989E-657C67A7778D}"/>
              </a:ext>
            </a:extLst>
          </p:cNvPr>
          <p:cNvSpPr/>
          <p:nvPr/>
        </p:nvSpPr>
        <p:spPr>
          <a:xfrm>
            <a:off x="8091365" y="4003918"/>
            <a:ext cx="881185" cy="2476500"/>
          </a:xfrm>
          <a:prstGeom prst="fram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12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7" grpId="0" animBg="1"/>
      <p:bldP spid="17" grpId="1" animBg="1"/>
      <p:bldP spid="19" grpId="0" animBg="1"/>
      <p:bldP spid="19" grpId="1" animBg="1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2290B-8C40-4717-8AA1-54C57510B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239" y="555356"/>
            <a:ext cx="11122794" cy="868793"/>
          </a:xfrm>
        </p:spPr>
        <p:txBody>
          <a:bodyPr>
            <a:normAutofit/>
          </a:bodyPr>
          <a:lstStyle/>
          <a:p>
            <a:r>
              <a:rPr lang="en-US" sz="2200" b="1" dirty="0"/>
              <a:t>V: Changes to practice after the measures were implemented in 2018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992EE-267A-4D06-86A9-45FE6255C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5973" y="6492875"/>
            <a:ext cx="2743200" cy="365125"/>
          </a:xfrm>
        </p:spPr>
        <p:txBody>
          <a:bodyPr/>
          <a:lstStyle/>
          <a:p>
            <a:fld id="{98087948-5F35-43A7-90C9-42E7E8A6F4BD}" type="slidenum">
              <a:rPr lang="en-US" smtClean="0"/>
              <a:t>18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2EA411-C960-4E25-863E-F54E30B2DE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748" y="2315985"/>
            <a:ext cx="5644888" cy="38520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CB7CA5-1F57-467F-B27C-925A054C38B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64" y="2315985"/>
            <a:ext cx="5798634" cy="3852033"/>
          </a:xfrm>
          <a:prstGeom prst="rect">
            <a:avLst/>
          </a:prstGeom>
        </p:spPr>
      </p:pic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8006B089-D470-4F99-976B-A901B40F4AB1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D6AB6339-78B9-4029-8744-926614018A12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6227612A-1677-414A-AAFF-3CC1FF6F4BBD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7FDFA1C9-80AE-477E-9AE2-A94DE6747856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Results</a:t>
            </a:r>
            <a:endParaRPr lang="el-GR" sz="1400" b="1" dirty="0"/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4CE665AF-16F4-4CCE-9151-C916EBC95944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436CCF-883A-4E3D-BE59-2F69DAAA5DCB}"/>
              </a:ext>
            </a:extLst>
          </p:cNvPr>
          <p:cNvSpPr txBox="1"/>
          <p:nvPr/>
        </p:nvSpPr>
        <p:spPr>
          <a:xfrm>
            <a:off x="0" y="14886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C96B49-E9F5-472A-ACB1-7231EB2F5675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50CEB8-F2D9-4CEE-8B61-CEC8F991FB04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1C2EEF-6339-4418-AF4A-8C6944D48F7C}"/>
              </a:ext>
            </a:extLst>
          </p:cNvPr>
          <p:cNvSpPr txBox="1"/>
          <p:nvPr/>
        </p:nvSpPr>
        <p:spPr>
          <a:xfrm>
            <a:off x="4876799" y="148860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DDFFD4-523E-48FB-A53B-81831DA117DF}"/>
              </a:ext>
            </a:extLst>
          </p:cNvPr>
          <p:cNvSpPr txBox="1"/>
          <p:nvPr/>
        </p:nvSpPr>
        <p:spPr>
          <a:xfrm>
            <a:off x="990600" y="1440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33% (valproate)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25% (oral retinoids)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08D43E-B00B-4B9A-813E-EA668DE18972}"/>
              </a:ext>
            </a:extLst>
          </p:cNvPr>
          <p:cNvSpPr txBox="1"/>
          <p:nvPr/>
        </p:nvSpPr>
        <p:spPr>
          <a:xfrm>
            <a:off x="6249748" y="1440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38% (valproate)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14% (oral retinoids)</a:t>
            </a:r>
          </a:p>
        </p:txBody>
      </p:sp>
      <p:sp>
        <p:nvSpPr>
          <p:cNvPr id="20" name="Frame 19">
            <a:extLst>
              <a:ext uri="{FF2B5EF4-FFF2-40B4-BE49-F238E27FC236}">
                <a16:creationId xmlns:a16="http://schemas.microsoft.com/office/drawing/2014/main" id="{07192C90-EB74-4ECB-A07E-CA96231846D5}"/>
              </a:ext>
            </a:extLst>
          </p:cNvPr>
          <p:cNvSpPr/>
          <p:nvPr/>
        </p:nvSpPr>
        <p:spPr>
          <a:xfrm>
            <a:off x="2829460" y="5840104"/>
            <a:ext cx="549483" cy="236725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Frame 20">
            <a:extLst>
              <a:ext uri="{FF2B5EF4-FFF2-40B4-BE49-F238E27FC236}">
                <a16:creationId xmlns:a16="http://schemas.microsoft.com/office/drawing/2014/main" id="{4985CC5B-DDDC-49B3-B0BF-21464C51D159}"/>
              </a:ext>
            </a:extLst>
          </p:cNvPr>
          <p:cNvSpPr/>
          <p:nvPr/>
        </p:nvSpPr>
        <p:spPr>
          <a:xfrm>
            <a:off x="705389" y="5830699"/>
            <a:ext cx="466725" cy="274947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D49D72E6-1AC9-48FF-B11C-7F943347E37A}"/>
              </a:ext>
            </a:extLst>
          </p:cNvPr>
          <p:cNvSpPr/>
          <p:nvPr/>
        </p:nvSpPr>
        <p:spPr>
          <a:xfrm>
            <a:off x="1838325" y="5840104"/>
            <a:ext cx="400590" cy="231384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D195865F-98B0-4059-B264-47954FAAEAE5}"/>
              </a:ext>
            </a:extLst>
          </p:cNvPr>
          <p:cNvSpPr/>
          <p:nvPr/>
        </p:nvSpPr>
        <p:spPr>
          <a:xfrm>
            <a:off x="3505200" y="2571750"/>
            <a:ext cx="152400" cy="21907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ame 24">
            <a:extLst>
              <a:ext uri="{FF2B5EF4-FFF2-40B4-BE49-F238E27FC236}">
                <a16:creationId xmlns:a16="http://schemas.microsoft.com/office/drawing/2014/main" id="{3993FF6B-8207-48A1-9646-D54D4B1BCD37}"/>
              </a:ext>
            </a:extLst>
          </p:cNvPr>
          <p:cNvSpPr/>
          <p:nvPr/>
        </p:nvSpPr>
        <p:spPr>
          <a:xfrm>
            <a:off x="2362738" y="5840104"/>
            <a:ext cx="400590" cy="231384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ame 25">
            <a:extLst>
              <a:ext uri="{FF2B5EF4-FFF2-40B4-BE49-F238E27FC236}">
                <a16:creationId xmlns:a16="http://schemas.microsoft.com/office/drawing/2014/main" id="{CA546582-43C5-449B-923F-458A0A5DDF70}"/>
              </a:ext>
            </a:extLst>
          </p:cNvPr>
          <p:cNvSpPr/>
          <p:nvPr/>
        </p:nvSpPr>
        <p:spPr>
          <a:xfrm>
            <a:off x="6678366" y="5840104"/>
            <a:ext cx="400590" cy="231384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E744E4AB-FC8A-4C7C-B011-D182977931BA}"/>
              </a:ext>
            </a:extLst>
          </p:cNvPr>
          <p:cNvSpPr/>
          <p:nvPr/>
        </p:nvSpPr>
        <p:spPr>
          <a:xfrm>
            <a:off x="7715788" y="2869301"/>
            <a:ext cx="152400" cy="21907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C3BC005D-1579-445F-A94F-EBC5851715E5}"/>
              </a:ext>
            </a:extLst>
          </p:cNvPr>
          <p:cNvSpPr/>
          <p:nvPr/>
        </p:nvSpPr>
        <p:spPr>
          <a:xfrm>
            <a:off x="8286750" y="2869301"/>
            <a:ext cx="152400" cy="21907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BD88F019-9826-469F-A560-D085A51F5A45}"/>
              </a:ext>
            </a:extLst>
          </p:cNvPr>
          <p:cNvSpPr/>
          <p:nvPr/>
        </p:nvSpPr>
        <p:spPr>
          <a:xfrm>
            <a:off x="10391775" y="2571750"/>
            <a:ext cx="152400" cy="21907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ame 31">
            <a:extLst>
              <a:ext uri="{FF2B5EF4-FFF2-40B4-BE49-F238E27FC236}">
                <a16:creationId xmlns:a16="http://schemas.microsoft.com/office/drawing/2014/main" id="{AE4FF9AC-A001-4CE2-A8CA-DC0E5ED35FF3}"/>
              </a:ext>
            </a:extLst>
          </p:cNvPr>
          <p:cNvSpPr/>
          <p:nvPr/>
        </p:nvSpPr>
        <p:spPr>
          <a:xfrm>
            <a:off x="7182658" y="5840104"/>
            <a:ext cx="400590" cy="231384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>
            <a:extLst>
              <a:ext uri="{FF2B5EF4-FFF2-40B4-BE49-F238E27FC236}">
                <a16:creationId xmlns:a16="http://schemas.microsoft.com/office/drawing/2014/main" id="{E6765709-FA38-40C6-ACB3-8E99705C24C3}"/>
              </a:ext>
            </a:extLst>
          </p:cNvPr>
          <p:cNvSpPr/>
          <p:nvPr/>
        </p:nvSpPr>
        <p:spPr>
          <a:xfrm>
            <a:off x="10391775" y="5840104"/>
            <a:ext cx="400590" cy="231384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59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0" grpId="0" animBg="1"/>
      <p:bldP spid="20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2" grpId="0" animBg="1"/>
      <p:bldP spid="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143A-7821-4B6A-BB35-BFAC35BD4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28" y="1252729"/>
            <a:ext cx="10515600" cy="4288536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High awareness of teratogenic risks among patients and healthcare professionals</a:t>
            </a:r>
          </a:p>
          <a:p>
            <a:pPr lvl="1"/>
            <a:r>
              <a:rPr lang="en-US" sz="1400" dirty="0"/>
              <a:t>Higher awareness of oral retinoids users than valproate users</a:t>
            </a:r>
          </a:p>
          <a:p>
            <a:pPr lvl="1"/>
            <a:r>
              <a:rPr lang="en-US" sz="1400" dirty="0"/>
              <a:t>Patients: specialists and package information leaflet</a:t>
            </a:r>
          </a:p>
          <a:p>
            <a:pPr lvl="1"/>
            <a:r>
              <a:rPr lang="en-US" sz="1400" dirty="0"/>
              <a:t>HCPs: academic or professional training</a:t>
            </a:r>
            <a:endParaRPr lang="en-US" sz="1800" dirty="0"/>
          </a:p>
          <a:p>
            <a:r>
              <a:rPr lang="en-US" sz="1800" dirty="0"/>
              <a:t>Low to moderate awareness about the measures of 2018 among patients and healthcare professionals with variability across countries</a:t>
            </a:r>
          </a:p>
          <a:p>
            <a:pPr lvl="1"/>
            <a:r>
              <a:rPr lang="en-US" sz="1400" dirty="0"/>
              <a:t>Slightly higher adherence to measures for oral retinoids than for valproate among HCPs</a:t>
            </a:r>
            <a:endParaRPr lang="el-GR" sz="1400" dirty="0"/>
          </a:p>
          <a:p>
            <a:pPr lvl="1"/>
            <a:r>
              <a:rPr lang="en-US" sz="1400" dirty="0"/>
              <a:t>Patient Guide, Patient Reminder Card, Risk Acknowledgment Form* :  limited use among patients</a:t>
            </a:r>
          </a:p>
          <a:p>
            <a:pPr lvl="1"/>
            <a:r>
              <a:rPr lang="en-US" sz="1400" dirty="0"/>
              <a:t>Warning symbol the most important among pharmacists</a:t>
            </a:r>
          </a:p>
          <a:p>
            <a:pPr lvl="1"/>
            <a:r>
              <a:rPr lang="en-US" sz="1400" dirty="0"/>
              <a:t>Healthcare professional guide: valproate prescribers</a:t>
            </a:r>
          </a:p>
          <a:p>
            <a:pPr lvl="1"/>
            <a:r>
              <a:rPr lang="en-US" sz="1400" dirty="0"/>
              <a:t>Risk Acknowledgment Form: retinoids’ prescribers</a:t>
            </a:r>
            <a:endParaRPr lang="en-US" sz="1800" dirty="0"/>
          </a:p>
          <a:p>
            <a:r>
              <a:rPr lang="en-US" sz="1800" dirty="0"/>
              <a:t>Pregnancy testing and contraception use still low for both products</a:t>
            </a:r>
          </a:p>
          <a:p>
            <a:pPr lvl="1"/>
            <a:endParaRPr lang="en-US" sz="1800" dirty="0"/>
          </a:p>
          <a:p>
            <a:r>
              <a:rPr lang="en-US" sz="1800" dirty="0"/>
              <a:t>Changes after 2018 were reported more for valproate than for oral retinoids</a:t>
            </a:r>
          </a:p>
          <a:p>
            <a:pPr lvl="1"/>
            <a:r>
              <a:rPr lang="en-US" sz="1400" dirty="0"/>
              <a:t>Differences between the countries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2A75B-94CB-4BD1-B81C-7AEEA027F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19</a:t>
            </a:fld>
            <a:endParaRPr lang="en-US"/>
          </a:p>
        </p:txBody>
      </p:sp>
      <p:sp>
        <p:nvSpPr>
          <p:cNvPr id="24" name="Rounded Rectangle 3">
            <a:extLst>
              <a:ext uri="{FF2B5EF4-FFF2-40B4-BE49-F238E27FC236}">
                <a16:creationId xmlns:a16="http://schemas.microsoft.com/office/drawing/2014/main" id="{012DF8B4-5893-4C1A-B428-6EAD3A475C77}"/>
              </a:ext>
            </a:extLst>
          </p:cNvPr>
          <p:cNvSpPr/>
          <p:nvPr/>
        </p:nvSpPr>
        <p:spPr>
          <a:xfrm>
            <a:off x="0" y="191192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Rounded Rectangle 4">
            <a:extLst>
              <a:ext uri="{FF2B5EF4-FFF2-40B4-BE49-F238E27FC236}">
                <a16:creationId xmlns:a16="http://schemas.microsoft.com/office/drawing/2014/main" id="{C0E20E1E-5A4A-4C3B-934C-962404120665}"/>
              </a:ext>
            </a:extLst>
          </p:cNvPr>
          <p:cNvSpPr/>
          <p:nvPr/>
        </p:nvSpPr>
        <p:spPr>
          <a:xfrm>
            <a:off x="2438400" y="191192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26" name="Rounded Rectangle 5">
            <a:extLst>
              <a:ext uri="{FF2B5EF4-FFF2-40B4-BE49-F238E27FC236}">
                <a16:creationId xmlns:a16="http://schemas.microsoft.com/office/drawing/2014/main" id="{4301C9F7-431A-4004-BB9C-B865602DB0E4}"/>
              </a:ext>
            </a:extLst>
          </p:cNvPr>
          <p:cNvSpPr/>
          <p:nvPr/>
        </p:nvSpPr>
        <p:spPr>
          <a:xfrm>
            <a:off x="4876800" y="191192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Rounded Rectangle 6">
            <a:extLst>
              <a:ext uri="{FF2B5EF4-FFF2-40B4-BE49-F238E27FC236}">
                <a16:creationId xmlns:a16="http://schemas.microsoft.com/office/drawing/2014/main" id="{61C58D63-6C16-43E2-B63E-525536FEBA76}"/>
              </a:ext>
            </a:extLst>
          </p:cNvPr>
          <p:cNvSpPr/>
          <p:nvPr/>
        </p:nvSpPr>
        <p:spPr>
          <a:xfrm>
            <a:off x="7315199" y="19544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Rounded Rectangle 7">
            <a:extLst>
              <a:ext uri="{FF2B5EF4-FFF2-40B4-BE49-F238E27FC236}">
                <a16:creationId xmlns:a16="http://schemas.microsoft.com/office/drawing/2014/main" id="{FD625EB5-008A-4AF0-BE22-C83689683423}"/>
              </a:ext>
            </a:extLst>
          </p:cNvPr>
          <p:cNvSpPr/>
          <p:nvPr/>
        </p:nvSpPr>
        <p:spPr>
          <a:xfrm>
            <a:off x="9753600" y="191192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77B32C-162A-4E24-924D-67672727F13C}"/>
              </a:ext>
            </a:extLst>
          </p:cNvPr>
          <p:cNvSpPr txBox="1"/>
          <p:nvPr/>
        </p:nvSpPr>
        <p:spPr>
          <a:xfrm>
            <a:off x="0" y="207714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6193E73-9B5D-4906-9756-9D8DFBC4779C}"/>
              </a:ext>
            </a:extLst>
          </p:cNvPr>
          <p:cNvSpPr txBox="1"/>
          <p:nvPr/>
        </p:nvSpPr>
        <p:spPr>
          <a:xfrm>
            <a:off x="2438401" y="207714"/>
            <a:ext cx="2371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26D8710-1637-4B9E-9209-C92789B6EE84}"/>
              </a:ext>
            </a:extLst>
          </p:cNvPr>
          <p:cNvSpPr txBox="1"/>
          <p:nvPr/>
        </p:nvSpPr>
        <p:spPr>
          <a:xfrm>
            <a:off x="7248524" y="207714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CF8444C-BDD5-4260-819E-CCC2CACC4D66}"/>
              </a:ext>
            </a:extLst>
          </p:cNvPr>
          <p:cNvSpPr txBox="1"/>
          <p:nvPr/>
        </p:nvSpPr>
        <p:spPr>
          <a:xfrm>
            <a:off x="4876800" y="199411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6AFD7-B5B5-435F-AB53-57029803A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441"/>
            <a:ext cx="10515600" cy="2490216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To assess the a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wareness of the Pregnancy Prevention Programme and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risk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of teratogenic effects in women of childbearing potential and pregnant women exposed to valproate/oral retinoid containing medicinal products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among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patients and healthcare providers</a:t>
            </a:r>
          </a:p>
          <a:p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Verdana" panose="020B0604030504040204" pitchFamily="34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To assess the a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dherence to the Pregnancy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revention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rogramme and risk minimization measures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Educational materials for patients and healthcare providers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Effective contraception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Medically supervised pregnancy testing</a:t>
            </a:r>
          </a:p>
          <a:p>
            <a:pPr marL="857250" lvl="1" indent="-400050">
              <a:buFont typeface="+mj-lt"/>
              <a:buAutoNum type="romanLcPeriod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Patients’ signature for prescribers’ checklist</a:t>
            </a:r>
          </a:p>
          <a:p>
            <a:pPr marL="457200" lvl="1" indent="0">
              <a:buNone/>
            </a:pP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857250" lvl="1" indent="-400050">
              <a:buFont typeface="+mj-lt"/>
              <a:buAutoNum type="romanLcPeriod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C4A16-4EFA-4508-83E7-D976AED8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2</a:t>
            </a:fld>
            <a:endParaRPr lang="en-US"/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0DAEE1BA-00E0-415D-AC80-1B16EDA2C019}"/>
              </a:ext>
            </a:extLst>
          </p:cNvPr>
          <p:cNvSpPr/>
          <p:nvPr/>
        </p:nvSpPr>
        <p:spPr>
          <a:xfrm>
            <a:off x="0" y="191192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Research Objectives</a:t>
            </a:r>
            <a:endParaRPr lang="el-GR" sz="1400" b="1" dirty="0"/>
          </a:p>
        </p:txBody>
      </p:sp>
      <p:sp>
        <p:nvSpPr>
          <p:cNvPr id="22" name="Rounded Rectangle 4">
            <a:extLst>
              <a:ext uri="{FF2B5EF4-FFF2-40B4-BE49-F238E27FC236}">
                <a16:creationId xmlns:a16="http://schemas.microsoft.com/office/drawing/2014/main" id="{4872427B-DB73-4915-92BC-25C98B8FEB33}"/>
              </a:ext>
            </a:extLst>
          </p:cNvPr>
          <p:cNvSpPr/>
          <p:nvPr/>
        </p:nvSpPr>
        <p:spPr>
          <a:xfrm>
            <a:off x="2438400" y="191192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23" name="Rounded Rectangle 5">
            <a:extLst>
              <a:ext uri="{FF2B5EF4-FFF2-40B4-BE49-F238E27FC236}">
                <a16:creationId xmlns:a16="http://schemas.microsoft.com/office/drawing/2014/main" id="{D60ED8BB-AD93-4FFC-9E10-276D9BBB73B4}"/>
              </a:ext>
            </a:extLst>
          </p:cNvPr>
          <p:cNvSpPr/>
          <p:nvPr/>
        </p:nvSpPr>
        <p:spPr>
          <a:xfrm>
            <a:off x="4876800" y="191192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Rounded Rectangle 6">
            <a:extLst>
              <a:ext uri="{FF2B5EF4-FFF2-40B4-BE49-F238E27FC236}">
                <a16:creationId xmlns:a16="http://schemas.microsoft.com/office/drawing/2014/main" id="{1B269487-1999-44EE-A7C1-7BA2F801CC16}"/>
              </a:ext>
            </a:extLst>
          </p:cNvPr>
          <p:cNvSpPr/>
          <p:nvPr/>
        </p:nvSpPr>
        <p:spPr>
          <a:xfrm>
            <a:off x="7315199" y="19544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90686674-F90A-479D-8AC6-847D86FDCF26}"/>
              </a:ext>
            </a:extLst>
          </p:cNvPr>
          <p:cNvSpPr/>
          <p:nvPr/>
        </p:nvSpPr>
        <p:spPr>
          <a:xfrm>
            <a:off x="9753600" y="191192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E62004-B990-439C-AAEC-FF70BF5FE234}"/>
              </a:ext>
            </a:extLst>
          </p:cNvPr>
          <p:cNvSpPr txBox="1"/>
          <p:nvPr/>
        </p:nvSpPr>
        <p:spPr>
          <a:xfrm>
            <a:off x="4943477" y="203463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678FFB-B3C4-44D4-BC8C-9E8C4B7E6942}"/>
              </a:ext>
            </a:extLst>
          </p:cNvPr>
          <p:cNvSpPr txBox="1"/>
          <p:nvPr/>
        </p:nvSpPr>
        <p:spPr>
          <a:xfrm>
            <a:off x="2438401" y="207714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E43FFB9-8057-486F-B3F3-DD2D1DD105CB}"/>
              </a:ext>
            </a:extLst>
          </p:cNvPr>
          <p:cNvSpPr txBox="1"/>
          <p:nvPr/>
        </p:nvSpPr>
        <p:spPr>
          <a:xfrm>
            <a:off x="7248524" y="207714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5F64766-9BBB-40D9-BA9D-75BCEEE2694A}"/>
              </a:ext>
            </a:extLst>
          </p:cNvPr>
          <p:cNvSpPr txBox="1"/>
          <p:nvPr/>
        </p:nvSpPr>
        <p:spPr>
          <a:xfrm>
            <a:off x="9753601" y="223952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01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D426D-2CCD-4479-AE83-470FAF6FA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701" y="799004"/>
            <a:ext cx="10515600" cy="946954"/>
          </a:xfrm>
        </p:spPr>
        <p:txBody>
          <a:bodyPr>
            <a:normAutofit/>
          </a:bodyPr>
          <a:lstStyle/>
          <a:p>
            <a:r>
              <a:rPr lang="en-US" sz="2400" b="1" dirty="0"/>
              <a:t> </a:t>
            </a:r>
            <a:r>
              <a:rPr lang="en-US" sz="2200" b="1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E7F75-6681-494F-B765-F611A9D93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701" y="1750209"/>
            <a:ext cx="10515600" cy="2858135"/>
          </a:xfrm>
        </p:spPr>
        <p:txBody>
          <a:bodyPr>
            <a:normAutofit/>
          </a:bodyPr>
          <a:lstStyle/>
          <a:p>
            <a:r>
              <a:rPr lang="en-US" sz="1800" dirty="0"/>
              <a:t>Social desirability &amp; selection bias</a:t>
            </a:r>
          </a:p>
          <a:p>
            <a:r>
              <a:rPr lang="en-US" sz="1800" dirty="0"/>
              <a:t>Voluntary participation of targeted HCPs</a:t>
            </a:r>
          </a:p>
          <a:p>
            <a:r>
              <a:rPr lang="en-US" sz="1800" dirty="0"/>
              <a:t>Inconvenience sample -&gt; COVID-19 pandemic</a:t>
            </a:r>
          </a:p>
          <a:p>
            <a:r>
              <a:rPr lang="en-US" sz="1800" dirty="0"/>
              <a:t>Incomplete questionnaires</a:t>
            </a:r>
          </a:p>
          <a:p>
            <a:r>
              <a:rPr lang="en-US" sz="1800" dirty="0"/>
              <a:t>Not all measures were implemented to all countries &amp; additional national measures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FF203-605A-48B1-8E38-4233E8F1C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20</a:t>
            </a:fld>
            <a:endParaRPr lang="en-US"/>
          </a:p>
        </p:txBody>
      </p:sp>
      <p:sp>
        <p:nvSpPr>
          <p:cNvPr id="26" name="Rounded Rectangle 3">
            <a:extLst>
              <a:ext uri="{FF2B5EF4-FFF2-40B4-BE49-F238E27FC236}">
                <a16:creationId xmlns:a16="http://schemas.microsoft.com/office/drawing/2014/main" id="{D04D6B49-5269-4F79-999B-24F2C7720091}"/>
              </a:ext>
            </a:extLst>
          </p:cNvPr>
          <p:cNvSpPr/>
          <p:nvPr/>
        </p:nvSpPr>
        <p:spPr>
          <a:xfrm>
            <a:off x="0" y="191192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Rounded Rectangle 4">
            <a:extLst>
              <a:ext uri="{FF2B5EF4-FFF2-40B4-BE49-F238E27FC236}">
                <a16:creationId xmlns:a16="http://schemas.microsoft.com/office/drawing/2014/main" id="{E6C48DCF-DC86-4A32-AE93-CB4560D864BD}"/>
              </a:ext>
            </a:extLst>
          </p:cNvPr>
          <p:cNvSpPr/>
          <p:nvPr/>
        </p:nvSpPr>
        <p:spPr>
          <a:xfrm>
            <a:off x="2438400" y="191192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28" name="Rounded Rectangle 5">
            <a:extLst>
              <a:ext uri="{FF2B5EF4-FFF2-40B4-BE49-F238E27FC236}">
                <a16:creationId xmlns:a16="http://schemas.microsoft.com/office/drawing/2014/main" id="{14CFBDAB-488D-4A35-93B6-29E1C86AFF3F}"/>
              </a:ext>
            </a:extLst>
          </p:cNvPr>
          <p:cNvSpPr/>
          <p:nvPr/>
        </p:nvSpPr>
        <p:spPr>
          <a:xfrm>
            <a:off x="4876800" y="191192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Rounded Rectangle 6">
            <a:extLst>
              <a:ext uri="{FF2B5EF4-FFF2-40B4-BE49-F238E27FC236}">
                <a16:creationId xmlns:a16="http://schemas.microsoft.com/office/drawing/2014/main" id="{6BDF520D-3FBA-441B-BBBA-23A478230655}"/>
              </a:ext>
            </a:extLst>
          </p:cNvPr>
          <p:cNvSpPr/>
          <p:nvPr/>
        </p:nvSpPr>
        <p:spPr>
          <a:xfrm>
            <a:off x="7315199" y="19544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Rounded Rectangle 7">
            <a:extLst>
              <a:ext uri="{FF2B5EF4-FFF2-40B4-BE49-F238E27FC236}">
                <a16:creationId xmlns:a16="http://schemas.microsoft.com/office/drawing/2014/main" id="{FCC1A7A8-1B9E-40A1-916B-BDFACEA10143}"/>
              </a:ext>
            </a:extLst>
          </p:cNvPr>
          <p:cNvSpPr/>
          <p:nvPr/>
        </p:nvSpPr>
        <p:spPr>
          <a:xfrm>
            <a:off x="9753600" y="191192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Limitations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6CDCB4-BD28-48F5-9CAA-0E541B170E27}"/>
              </a:ext>
            </a:extLst>
          </p:cNvPr>
          <p:cNvSpPr txBox="1"/>
          <p:nvPr/>
        </p:nvSpPr>
        <p:spPr>
          <a:xfrm>
            <a:off x="0" y="20771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en-US" sz="1400" b="1" dirty="0">
                <a:solidFill>
                  <a:schemeClr val="bg1"/>
                </a:solidFill>
                <a:latin typeface="Corbel" panose="020B0503020204020204" pitchFamily="34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Objectives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B063D0-0260-44F8-94EC-2D9F40A4599E}"/>
              </a:ext>
            </a:extLst>
          </p:cNvPr>
          <p:cNvSpPr txBox="1"/>
          <p:nvPr/>
        </p:nvSpPr>
        <p:spPr>
          <a:xfrm>
            <a:off x="2438401" y="207714"/>
            <a:ext cx="2371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F35370E-E4A2-4BD8-9042-58D3CDAC5F04}"/>
              </a:ext>
            </a:extLst>
          </p:cNvPr>
          <p:cNvSpPr txBox="1"/>
          <p:nvPr/>
        </p:nvSpPr>
        <p:spPr>
          <a:xfrm>
            <a:off x="7248524" y="207714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2D49FC-CA18-4274-B3FD-E90C45AD5031}"/>
              </a:ext>
            </a:extLst>
          </p:cNvPr>
          <p:cNvSpPr txBox="1"/>
          <p:nvPr/>
        </p:nvSpPr>
        <p:spPr>
          <a:xfrm>
            <a:off x="4876800" y="199411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345B5-A39B-4CA6-B504-88DF85391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21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5B69B8-125D-40F7-BC46-8806EFEC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737" y="433866"/>
            <a:ext cx="10515600" cy="842238"/>
          </a:xfrm>
        </p:spPr>
        <p:txBody>
          <a:bodyPr>
            <a:normAutofit/>
          </a:bodyPr>
          <a:lstStyle/>
          <a:p>
            <a:r>
              <a:rPr lang="en-US" sz="2200" b="1" dirty="0"/>
              <a:t>Acknowledgments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12C882-E625-47E6-8CF4-50DA85A77775}"/>
              </a:ext>
            </a:extLst>
          </p:cNvPr>
          <p:cNvSpPr txBox="1"/>
          <p:nvPr/>
        </p:nvSpPr>
        <p:spPr>
          <a:xfrm>
            <a:off x="735736" y="1689879"/>
            <a:ext cx="4972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National Institute for Public Health and the Environment (RIVM)</a:t>
            </a:r>
          </a:p>
          <a:p>
            <a:r>
              <a:rPr lang="en-US" sz="1400" dirty="0"/>
              <a:t>Teresa Leonardo Alves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323C44-1A5A-46FB-A2E7-A5C2A38DF633}"/>
              </a:ext>
            </a:extLst>
          </p:cNvPr>
          <p:cNvSpPr txBox="1"/>
          <p:nvPr/>
        </p:nvSpPr>
        <p:spPr>
          <a:xfrm>
            <a:off x="735737" y="2673482"/>
            <a:ext cx="60112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Department of Pharmacoepidemiology and Clinical Pharmacology </a:t>
            </a:r>
            <a:r>
              <a:rPr lang="en-US" sz="1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(UIPS)</a:t>
            </a:r>
            <a:endParaRPr lang="en-US" sz="1400" b="1"/>
          </a:p>
          <a:p>
            <a:r>
              <a:rPr lang="en-US" sz="1400"/>
              <a:t>Rob Heerdink </a:t>
            </a:r>
          </a:p>
          <a:p>
            <a:r>
              <a:rPr lang="en-US" sz="1400"/>
              <a:t>Marcel Bouvy</a:t>
            </a:r>
            <a:endParaRPr lang="en-US" sz="1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D68FB53-33B0-40B3-A953-9C665DBAD8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642" y="233010"/>
            <a:ext cx="2625249" cy="72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0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35FE7-942E-4E77-86B9-ADEB5F0E2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E24A42-AF3A-4A2F-93E1-A117A4F60ED5}"/>
              </a:ext>
            </a:extLst>
          </p:cNvPr>
          <p:cNvSpPr txBox="1"/>
          <p:nvPr/>
        </p:nvSpPr>
        <p:spPr>
          <a:xfrm>
            <a:off x="838200" y="1683171"/>
            <a:ext cx="2479902" cy="258532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Countries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Belgium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Denmark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Greece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Latvia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Netherlands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Portugal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Slovenia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Spain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49247B-86A0-4EC4-AE84-EA3716148049}"/>
              </a:ext>
            </a:extLst>
          </p:cNvPr>
          <p:cNvSpPr txBox="1"/>
          <p:nvPr/>
        </p:nvSpPr>
        <p:spPr>
          <a:xfrm>
            <a:off x="838200" y="1263535"/>
            <a:ext cx="2479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Setting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766F0D-FD68-4A0D-BA35-2072CA07F9D2}"/>
              </a:ext>
            </a:extLst>
          </p:cNvPr>
          <p:cNvSpPr txBox="1"/>
          <p:nvPr/>
        </p:nvSpPr>
        <p:spPr>
          <a:xfrm>
            <a:off x="4168735" y="1263535"/>
            <a:ext cx="2479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Study design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AEBDF9-2638-434E-B5E2-3AFB1DE26DC6}"/>
              </a:ext>
            </a:extLst>
          </p:cNvPr>
          <p:cNvSpPr txBox="1"/>
          <p:nvPr/>
        </p:nvSpPr>
        <p:spPr>
          <a:xfrm>
            <a:off x="7956363" y="1263535"/>
            <a:ext cx="2479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Recruitment strategies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9BE583-C90D-44FF-B6C7-09888780D6F6}"/>
              </a:ext>
            </a:extLst>
          </p:cNvPr>
          <p:cNvSpPr txBox="1"/>
          <p:nvPr/>
        </p:nvSpPr>
        <p:spPr>
          <a:xfrm>
            <a:off x="3922395" y="1683171"/>
            <a:ext cx="3340532" cy="120032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Population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Prescribers (GPs &amp; specialists)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Pharmacists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Women in childbearing age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72039C-7134-487A-80B0-16D0BCDA9A9E}"/>
              </a:ext>
            </a:extLst>
          </p:cNvPr>
          <p:cNvSpPr txBox="1"/>
          <p:nvPr/>
        </p:nvSpPr>
        <p:spPr>
          <a:xfrm>
            <a:off x="7575082" y="1683171"/>
            <a:ext cx="4331369" cy="397031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Vary per country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Institutional recruitment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E-mail collection: public registers, telephone contact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Professional organizations/networks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PT" dirty="0"/>
              <a:t>Survey link distribution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PT" dirty="0"/>
              <a:t>Newsletters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Through professional app alerts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QR codes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Social Media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Patient Organizations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Referral from HCPs (pharmacies, practices)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Own network/contacts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0CA767-D8BC-469B-AFAC-3B28636C1816}"/>
              </a:ext>
            </a:extLst>
          </p:cNvPr>
          <p:cNvSpPr txBox="1"/>
          <p:nvPr/>
        </p:nvSpPr>
        <p:spPr>
          <a:xfrm>
            <a:off x="3922394" y="3116485"/>
            <a:ext cx="3340531" cy="92333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Data collection</a:t>
            </a:r>
          </a:p>
          <a:p>
            <a:r>
              <a:rPr lang="en-US" dirty="0"/>
              <a:t>Electronic surveys &gt; </a:t>
            </a:r>
            <a:r>
              <a:rPr lang="en-US" u="sng" dirty="0"/>
              <a:t>Close</a:t>
            </a:r>
            <a:r>
              <a:rPr lang="el-GR" dirty="0"/>
              <a:t> </a:t>
            </a:r>
            <a:r>
              <a:rPr lang="en-US" dirty="0"/>
              <a:t>&amp; </a:t>
            </a:r>
            <a:endParaRPr lang="el-GR" dirty="0"/>
          </a:p>
          <a:p>
            <a:r>
              <a:rPr lang="en-US" dirty="0"/>
              <a:t>Open-ended questions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C4A4F6-4C95-47AF-8D18-70E9723CB57D}"/>
              </a:ext>
            </a:extLst>
          </p:cNvPr>
          <p:cNvSpPr txBox="1"/>
          <p:nvPr/>
        </p:nvSpPr>
        <p:spPr>
          <a:xfrm>
            <a:off x="3922394" y="4266111"/>
            <a:ext cx="3340531" cy="64633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Analysis</a:t>
            </a:r>
          </a:p>
          <a:p>
            <a:pPr algn="ctr"/>
            <a:r>
              <a:rPr lang="en-US" dirty="0"/>
              <a:t>Descriptive Statistics</a:t>
            </a:r>
          </a:p>
        </p:txBody>
      </p:sp>
      <p:sp>
        <p:nvSpPr>
          <p:cNvPr id="26" name="Rounded Rectangle 3">
            <a:extLst>
              <a:ext uri="{FF2B5EF4-FFF2-40B4-BE49-F238E27FC236}">
                <a16:creationId xmlns:a16="http://schemas.microsoft.com/office/drawing/2014/main" id="{06BB5A06-6619-4AE3-904A-DE4C924E9DD8}"/>
              </a:ext>
            </a:extLst>
          </p:cNvPr>
          <p:cNvSpPr/>
          <p:nvPr/>
        </p:nvSpPr>
        <p:spPr>
          <a:xfrm>
            <a:off x="0" y="12000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ounded Rectangle 4">
            <a:extLst>
              <a:ext uri="{FF2B5EF4-FFF2-40B4-BE49-F238E27FC236}">
                <a16:creationId xmlns:a16="http://schemas.microsoft.com/office/drawing/2014/main" id="{692F91DA-A9BC-40E3-8546-3F1EC4702664}"/>
              </a:ext>
            </a:extLst>
          </p:cNvPr>
          <p:cNvSpPr/>
          <p:nvPr/>
        </p:nvSpPr>
        <p:spPr>
          <a:xfrm>
            <a:off x="2438400" y="120003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Methods</a:t>
            </a:r>
            <a:endParaRPr lang="el-GR" sz="1400" b="1" dirty="0"/>
          </a:p>
        </p:txBody>
      </p:sp>
      <p:sp>
        <p:nvSpPr>
          <p:cNvPr id="28" name="Rounded Rectangle 5">
            <a:extLst>
              <a:ext uri="{FF2B5EF4-FFF2-40B4-BE49-F238E27FC236}">
                <a16:creationId xmlns:a16="http://schemas.microsoft.com/office/drawing/2014/main" id="{1C75A473-AD40-4206-8007-F835486175BB}"/>
              </a:ext>
            </a:extLst>
          </p:cNvPr>
          <p:cNvSpPr/>
          <p:nvPr/>
        </p:nvSpPr>
        <p:spPr>
          <a:xfrm>
            <a:off x="4876800" y="12000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Rounded Rectangle 6">
            <a:extLst>
              <a:ext uri="{FF2B5EF4-FFF2-40B4-BE49-F238E27FC236}">
                <a16:creationId xmlns:a16="http://schemas.microsoft.com/office/drawing/2014/main" id="{A7B2CF8A-DE0C-4223-B36F-13CF94D2EB09}"/>
              </a:ext>
            </a:extLst>
          </p:cNvPr>
          <p:cNvSpPr/>
          <p:nvPr/>
        </p:nvSpPr>
        <p:spPr>
          <a:xfrm>
            <a:off x="7315199" y="124254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Rounded Rectangle 7">
            <a:extLst>
              <a:ext uri="{FF2B5EF4-FFF2-40B4-BE49-F238E27FC236}">
                <a16:creationId xmlns:a16="http://schemas.microsoft.com/office/drawing/2014/main" id="{341DF053-204B-49A3-B9BD-DD47C03AC9D7}"/>
              </a:ext>
            </a:extLst>
          </p:cNvPr>
          <p:cNvSpPr/>
          <p:nvPr/>
        </p:nvSpPr>
        <p:spPr>
          <a:xfrm>
            <a:off x="9753600" y="12000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197ED28-E27C-4CA5-A0C0-46C1117C343F}"/>
              </a:ext>
            </a:extLst>
          </p:cNvPr>
          <p:cNvSpPr txBox="1"/>
          <p:nvPr/>
        </p:nvSpPr>
        <p:spPr>
          <a:xfrm>
            <a:off x="4876800" y="152764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A036090-5927-4955-84B3-06DD14EB816B}"/>
              </a:ext>
            </a:extLst>
          </p:cNvPr>
          <p:cNvSpPr txBox="1"/>
          <p:nvPr/>
        </p:nvSpPr>
        <p:spPr>
          <a:xfrm>
            <a:off x="7248524" y="136525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904CCDD-7C7B-4272-BCAC-E28E4263D724}"/>
              </a:ext>
            </a:extLst>
          </p:cNvPr>
          <p:cNvSpPr txBox="1"/>
          <p:nvPr/>
        </p:nvSpPr>
        <p:spPr>
          <a:xfrm>
            <a:off x="9753601" y="136525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76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1" grpId="0"/>
      <p:bldP spid="12" grpId="0" animBg="1"/>
      <p:bldP spid="13" grpId="0" animBg="1"/>
      <p:bldP spid="1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B76C-20D4-416D-B94A-4DFF806BC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475976"/>
            <a:ext cx="11099800" cy="621067"/>
          </a:xfrm>
        </p:spPr>
        <p:txBody>
          <a:bodyPr>
            <a:normAutofit/>
          </a:bodyPr>
          <a:lstStyle/>
          <a:p>
            <a:r>
              <a:rPr lang="en-US" sz="2200" b="1" dirty="0"/>
              <a:t>Inclusion criteria of responders for valproate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40751-B944-4248-BF4E-BE97C33A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4</a:t>
            </a:fld>
            <a:endParaRPr lang="en-US"/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DB151A8E-4903-4161-9FED-DCDE99D063A3}"/>
              </a:ext>
            </a:extLst>
          </p:cNvPr>
          <p:cNvCxnSpPr/>
          <p:nvPr/>
        </p:nvCxnSpPr>
        <p:spPr>
          <a:xfrm>
            <a:off x="1162170" y="2711302"/>
            <a:ext cx="0" cy="39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97A4E13F-C13B-45D6-851F-EE1F7DCF0567}"/>
              </a:ext>
            </a:extLst>
          </p:cNvPr>
          <p:cNvCxnSpPr/>
          <p:nvPr/>
        </p:nvCxnSpPr>
        <p:spPr>
          <a:xfrm>
            <a:off x="1411702" y="2852457"/>
            <a:ext cx="1122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12">
            <a:extLst>
              <a:ext uri="{FF2B5EF4-FFF2-40B4-BE49-F238E27FC236}">
                <a16:creationId xmlns:a16="http://schemas.microsoft.com/office/drawing/2014/main" id="{59D6D744-FF27-43E8-88D5-D818C52EBFB3}"/>
              </a:ext>
            </a:extLst>
          </p:cNvPr>
          <p:cNvSpPr txBox="1"/>
          <p:nvPr/>
        </p:nvSpPr>
        <p:spPr>
          <a:xfrm>
            <a:off x="2676445" y="2516589"/>
            <a:ext cx="2515680" cy="663212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a woman n= 76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Pregnant/no pregnancy status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 22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Never used valproate n= 7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32C278-0728-478B-A306-1B7D21A0A975}"/>
              </a:ext>
            </a:extLst>
          </p:cNvPr>
          <p:cNvSpPr txBox="1"/>
          <p:nvPr/>
        </p:nvSpPr>
        <p:spPr>
          <a:xfrm>
            <a:off x="254000" y="1269310"/>
            <a:ext cx="295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dirty="0"/>
              <a:t>Patients</a:t>
            </a:r>
          </a:p>
        </p:txBody>
      </p:sp>
      <p:sp>
        <p:nvSpPr>
          <p:cNvPr id="12" name="Tekstvak 14">
            <a:extLst>
              <a:ext uri="{FF2B5EF4-FFF2-40B4-BE49-F238E27FC236}">
                <a16:creationId xmlns:a16="http://schemas.microsoft.com/office/drawing/2014/main" id="{365CDA78-249E-4976-86FB-F63DB09DAE10}"/>
              </a:ext>
            </a:extLst>
          </p:cNvPr>
          <p:cNvSpPr txBox="1"/>
          <p:nvPr/>
        </p:nvSpPr>
        <p:spPr>
          <a:xfrm>
            <a:off x="6963599" y="1788159"/>
            <a:ext cx="1814493" cy="810891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Informed consent &amp;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respond to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least the 1</a:t>
            </a:r>
            <a:r>
              <a:rPr lang="en-US" sz="12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question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720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Rechte verbindingslijn met pijl 5">
            <a:extLst>
              <a:ext uri="{FF2B5EF4-FFF2-40B4-BE49-F238E27FC236}">
                <a16:creationId xmlns:a16="http://schemas.microsoft.com/office/drawing/2014/main" id="{8664ED68-B23B-41F7-BF0F-0E72A07458C6}"/>
              </a:ext>
            </a:extLst>
          </p:cNvPr>
          <p:cNvCxnSpPr/>
          <p:nvPr/>
        </p:nvCxnSpPr>
        <p:spPr>
          <a:xfrm>
            <a:off x="7898415" y="2711302"/>
            <a:ext cx="0" cy="39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C7C22D2-D744-4234-81CE-673566D287BA}"/>
              </a:ext>
            </a:extLst>
          </p:cNvPr>
          <p:cNvSpPr txBox="1"/>
          <p:nvPr/>
        </p:nvSpPr>
        <p:spPr>
          <a:xfrm>
            <a:off x="6833833" y="1269310"/>
            <a:ext cx="295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b)  Pharmacists</a:t>
            </a:r>
          </a:p>
        </p:txBody>
      </p:sp>
      <p:cxnSp>
        <p:nvCxnSpPr>
          <p:cNvPr id="16" name="Rechte verbindingslijn met pijl 7">
            <a:extLst>
              <a:ext uri="{FF2B5EF4-FFF2-40B4-BE49-F238E27FC236}">
                <a16:creationId xmlns:a16="http://schemas.microsoft.com/office/drawing/2014/main" id="{CF93C312-1239-4382-AB7D-BE17E615E876}"/>
              </a:ext>
            </a:extLst>
          </p:cNvPr>
          <p:cNvCxnSpPr/>
          <p:nvPr/>
        </p:nvCxnSpPr>
        <p:spPr>
          <a:xfrm>
            <a:off x="8393510" y="2875206"/>
            <a:ext cx="1122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1">
            <a:extLst>
              <a:ext uri="{FF2B5EF4-FFF2-40B4-BE49-F238E27FC236}">
                <a16:creationId xmlns:a16="http://schemas.microsoft.com/office/drawing/2014/main" id="{07473CA4-878F-4FAA-B257-10A85DFBAD4E}"/>
              </a:ext>
            </a:extLst>
          </p:cNvPr>
          <p:cNvSpPr txBox="1"/>
          <p:nvPr/>
        </p:nvSpPr>
        <p:spPr>
          <a:xfrm>
            <a:off x="9595454" y="2572332"/>
            <a:ext cx="2310455" cy="605748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200" dirty="0">
              <a:ln>
                <a:noFill/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Never dispensed valproate n= 157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F5462B-BC51-49D5-B4F7-77AF8A4292C7}"/>
              </a:ext>
            </a:extLst>
          </p:cNvPr>
          <p:cNvSpPr txBox="1"/>
          <p:nvPr/>
        </p:nvSpPr>
        <p:spPr>
          <a:xfrm>
            <a:off x="232397" y="4299231"/>
            <a:ext cx="295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c)  Prescribers</a:t>
            </a:r>
          </a:p>
        </p:txBody>
      </p:sp>
      <p:sp>
        <p:nvSpPr>
          <p:cNvPr id="19" name="Tekstvak 9">
            <a:extLst>
              <a:ext uri="{FF2B5EF4-FFF2-40B4-BE49-F238E27FC236}">
                <a16:creationId xmlns:a16="http://schemas.microsoft.com/office/drawing/2014/main" id="{9448562C-26A1-4975-9A80-C6ECC8B653D1}"/>
              </a:ext>
            </a:extLst>
          </p:cNvPr>
          <p:cNvSpPr txBox="1"/>
          <p:nvPr/>
        </p:nvSpPr>
        <p:spPr>
          <a:xfrm>
            <a:off x="232397" y="4697337"/>
            <a:ext cx="1889948" cy="810891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Informed consent &amp;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respond to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least the 1</a:t>
            </a:r>
            <a:r>
              <a:rPr lang="en-US" sz="12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question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200" b="1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747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Rechte verbindingslijn met pijl 5">
            <a:extLst>
              <a:ext uri="{FF2B5EF4-FFF2-40B4-BE49-F238E27FC236}">
                <a16:creationId xmlns:a16="http://schemas.microsoft.com/office/drawing/2014/main" id="{8D38E6B8-B0E6-453A-BF90-9E3931AEF734}"/>
              </a:ext>
            </a:extLst>
          </p:cNvPr>
          <p:cNvCxnSpPr>
            <a:cxnSpLocks/>
          </p:cNvCxnSpPr>
          <p:nvPr/>
        </p:nvCxnSpPr>
        <p:spPr>
          <a:xfrm>
            <a:off x="1177371" y="5583624"/>
            <a:ext cx="0" cy="305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7">
            <a:extLst>
              <a:ext uri="{FF2B5EF4-FFF2-40B4-BE49-F238E27FC236}">
                <a16:creationId xmlns:a16="http://schemas.microsoft.com/office/drawing/2014/main" id="{1DCC62F3-3E0B-4663-A5E4-B79408F5C20D}"/>
              </a:ext>
            </a:extLst>
          </p:cNvPr>
          <p:cNvCxnSpPr/>
          <p:nvPr/>
        </p:nvCxnSpPr>
        <p:spPr>
          <a:xfrm>
            <a:off x="1312362" y="5722640"/>
            <a:ext cx="1122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vak 11">
            <a:extLst>
              <a:ext uri="{FF2B5EF4-FFF2-40B4-BE49-F238E27FC236}">
                <a16:creationId xmlns:a16="http://schemas.microsoft.com/office/drawing/2014/main" id="{826E28A6-BCC6-4FC6-BC4C-BFA7A0B0B7C7}"/>
              </a:ext>
            </a:extLst>
          </p:cNvPr>
          <p:cNvSpPr txBox="1"/>
          <p:nvPr/>
        </p:nvSpPr>
        <p:spPr>
          <a:xfrm>
            <a:off x="2503130" y="5137543"/>
            <a:ext cx="2725269" cy="892163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Pharmacists n= 15</a:t>
            </a:r>
          </a:p>
          <a:p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Nurses n=1</a:t>
            </a: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information regarding profession n=1</a:t>
            </a: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 prescribed valproate  n=166</a:t>
            </a:r>
          </a:p>
          <a:p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kstvak 9">
            <a:extLst>
              <a:ext uri="{FF2B5EF4-FFF2-40B4-BE49-F238E27FC236}">
                <a16:creationId xmlns:a16="http://schemas.microsoft.com/office/drawing/2014/main" id="{CDAA54B4-2587-441D-8220-41F84E9D6B66}"/>
              </a:ext>
            </a:extLst>
          </p:cNvPr>
          <p:cNvSpPr txBox="1"/>
          <p:nvPr/>
        </p:nvSpPr>
        <p:spPr>
          <a:xfrm>
            <a:off x="286086" y="1783730"/>
            <a:ext cx="1905887" cy="810890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Informed consent and respond to at least the 1</a:t>
            </a:r>
            <a:r>
              <a:rPr lang="nl-NL" sz="1200" baseline="300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 </a:t>
            </a:r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 </a:t>
            </a:r>
            <a:r>
              <a:rPr lang="nl-NL" sz="1200" b="1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428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kstvak 11">
            <a:extLst>
              <a:ext uri="{FF2B5EF4-FFF2-40B4-BE49-F238E27FC236}">
                <a16:creationId xmlns:a16="http://schemas.microsoft.com/office/drawing/2014/main" id="{4160288F-25BA-41A3-98DC-D147F8B184B6}"/>
              </a:ext>
            </a:extLst>
          </p:cNvPr>
          <p:cNvSpPr txBox="1"/>
          <p:nvPr/>
        </p:nvSpPr>
        <p:spPr>
          <a:xfrm>
            <a:off x="289792" y="3345749"/>
            <a:ext cx="1902177" cy="462686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9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Included for analysis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 </a:t>
            </a:r>
            <a:r>
              <a:rPr lang="nl-NL" sz="1200" b="1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323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kstvak 11">
            <a:extLst>
              <a:ext uri="{FF2B5EF4-FFF2-40B4-BE49-F238E27FC236}">
                <a16:creationId xmlns:a16="http://schemas.microsoft.com/office/drawing/2014/main" id="{17C80AA0-79B1-4375-BA85-2665E489790A}"/>
              </a:ext>
            </a:extLst>
          </p:cNvPr>
          <p:cNvSpPr txBox="1"/>
          <p:nvPr/>
        </p:nvSpPr>
        <p:spPr>
          <a:xfrm>
            <a:off x="6993021" y="3378619"/>
            <a:ext cx="1785069" cy="462686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9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Included for analysis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 </a:t>
            </a:r>
            <a:r>
              <a:rPr lang="nl-NL" sz="1200" b="1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563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kstvak 11">
            <a:extLst>
              <a:ext uri="{FF2B5EF4-FFF2-40B4-BE49-F238E27FC236}">
                <a16:creationId xmlns:a16="http://schemas.microsoft.com/office/drawing/2014/main" id="{53F2347B-7676-4828-B9C4-8E67EAE5E666}"/>
              </a:ext>
            </a:extLst>
          </p:cNvPr>
          <p:cNvSpPr txBox="1"/>
          <p:nvPr/>
        </p:nvSpPr>
        <p:spPr>
          <a:xfrm>
            <a:off x="220943" y="6029707"/>
            <a:ext cx="1882453" cy="439318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Included for analysis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 </a:t>
            </a:r>
            <a:r>
              <a:rPr lang="nl-NL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564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F66D6AC-D1D3-4731-98AB-8BC0CFE4A7C7}"/>
              </a:ext>
            </a:extLst>
          </p:cNvPr>
          <p:cNvSpPr/>
          <p:nvPr/>
        </p:nvSpPr>
        <p:spPr>
          <a:xfrm>
            <a:off x="2712719" y="3577092"/>
            <a:ext cx="2238526" cy="70342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Age(M): 37</a:t>
            </a:r>
          </a:p>
          <a:p>
            <a:pPr algn="ctr"/>
            <a:r>
              <a:rPr lang="en-US" sz="1200" dirty="0"/>
              <a:t>Undergraduate education: 28%</a:t>
            </a:r>
          </a:p>
          <a:p>
            <a:pPr algn="ctr"/>
            <a:endParaRPr lang="en-US" sz="1200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5C153D0-14CB-44E8-B3FA-90D37D61D6E5}"/>
              </a:ext>
            </a:extLst>
          </p:cNvPr>
          <p:cNvSpPr/>
          <p:nvPr/>
        </p:nvSpPr>
        <p:spPr>
          <a:xfrm>
            <a:off x="9595454" y="3456721"/>
            <a:ext cx="2238526" cy="70342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Age(M): 39</a:t>
            </a:r>
          </a:p>
          <a:p>
            <a:pPr algn="ctr"/>
            <a:r>
              <a:rPr lang="en-US" sz="1200" dirty="0"/>
              <a:t>Female: 74%</a:t>
            </a:r>
          </a:p>
          <a:p>
            <a:pPr algn="ctr"/>
            <a:r>
              <a:rPr lang="en-US" sz="1200" dirty="0"/>
              <a:t>Community-based: 95%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FE9896D-CD14-4422-AB04-0785BC7FCFF8}"/>
              </a:ext>
            </a:extLst>
          </p:cNvPr>
          <p:cNvSpPr/>
          <p:nvPr/>
        </p:nvSpPr>
        <p:spPr>
          <a:xfrm>
            <a:off x="2503130" y="6117311"/>
            <a:ext cx="2238526" cy="70342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Age(M): 45</a:t>
            </a:r>
          </a:p>
          <a:p>
            <a:pPr algn="ctr"/>
            <a:r>
              <a:rPr lang="en-US" sz="1200" dirty="0"/>
              <a:t>Female: 64%</a:t>
            </a:r>
          </a:p>
          <a:p>
            <a:pPr algn="ctr"/>
            <a:r>
              <a:rPr lang="en-US" sz="1200" dirty="0"/>
              <a:t>Specialists: 59%</a:t>
            </a:r>
          </a:p>
        </p:txBody>
      </p:sp>
      <p:sp>
        <p:nvSpPr>
          <p:cNvPr id="31" name="Rounded Rectangle 3">
            <a:extLst>
              <a:ext uri="{FF2B5EF4-FFF2-40B4-BE49-F238E27FC236}">
                <a16:creationId xmlns:a16="http://schemas.microsoft.com/office/drawing/2014/main" id="{F0F215AC-4074-4ED9-98AB-17CBD10770E5}"/>
              </a:ext>
            </a:extLst>
          </p:cNvPr>
          <p:cNvSpPr/>
          <p:nvPr/>
        </p:nvSpPr>
        <p:spPr>
          <a:xfrm>
            <a:off x="-3993" y="8351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Rounded Rectangle 4">
            <a:extLst>
              <a:ext uri="{FF2B5EF4-FFF2-40B4-BE49-F238E27FC236}">
                <a16:creationId xmlns:a16="http://schemas.microsoft.com/office/drawing/2014/main" id="{8FF67727-60F7-448D-997E-923B4D9C761C}"/>
              </a:ext>
            </a:extLst>
          </p:cNvPr>
          <p:cNvSpPr/>
          <p:nvPr/>
        </p:nvSpPr>
        <p:spPr>
          <a:xfrm>
            <a:off x="2434407" y="8351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33" name="Rounded Rectangle 5">
            <a:extLst>
              <a:ext uri="{FF2B5EF4-FFF2-40B4-BE49-F238E27FC236}">
                <a16:creationId xmlns:a16="http://schemas.microsoft.com/office/drawing/2014/main" id="{35BE5381-584A-4E4E-8E82-4EA7EC37C86E}"/>
              </a:ext>
            </a:extLst>
          </p:cNvPr>
          <p:cNvSpPr/>
          <p:nvPr/>
        </p:nvSpPr>
        <p:spPr>
          <a:xfrm>
            <a:off x="4872807" y="83513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Study sample</a:t>
            </a:r>
            <a:endParaRPr lang="el-GR" sz="1400" b="1" dirty="0"/>
          </a:p>
        </p:txBody>
      </p:sp>
      <p:sp>
        <p:nvSpPr>
          <p:cNvPr id="34" name="Rounded Rectangle 6">
            <a:extLst>
              <a:ext uri="{FF2B5EF4-FFF2-40B4-BE49-F238E27FC236}">
                <a16:creationId xmlns:a16="http://schemas.microsoft.com/office/drawing/2014/main" id="{D9F1A55D-A3CB-4BA1-9301-5659D3EC682A}"/>
              </a:ext>
            </a:extLst>
          </p:cNvPr>
          <p:cNvSpPr/>
          <p:nvPr/>
        </p:nvSpPr>
        <p:spPr>
          <a:xfrm>
            <a:off x="7311206" y="87764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Rounded Rectangle 7">
            <a:extLst>
              <a:ext uri="{FF2B5EF4-FFF2-40B4-BE49-F238E27FC236}">
                <a16:creationId xmlns:a16="http://schemas.microsoft.com/office/drawing/2014/main" id="{1CD29720-AFA6-4B2D-B430-89FFE0FA8D76}"/>
              </a:ext>
            </a:extLst>
          </p:cNvPr>
          <p:cNvSpPr/>
          <p:nvPr/>
        </p:nvSpPr>
        <p:spPr>
          <a:xfrm>
            <a:off x="9749607" y="8351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87EA41-E556-4D77-8EA0-ACF64EEB153D}"/>
              </a:ext>
            </a:extLst>
          </p:cNvPr>
          <p:cNvSpPr txBox="1"/>
          <p:nvPr/>
        </p:nvSpPr>
        <p:spPr>
          <a:xfrm>
            <a:off x="-3993" y="100035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orbel" panose="020B0503020204020204" pitchFamily="34" charset="0"/>
              </a:rPr>
              <a:t>Research Objectives</a:t>
            </a:r>
            <a:endParaRPr lang="el-GR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73306E1-4153-4630-BCD4-9E51F4724F08}"/>
              </a:ext>
            </a:extLst>
          </p:cNvPr>
          <p:cNvSpPr txBox="1"/>
          <p:nvPr/>
        </p:nvSpPr>
        <p:spPr>
          <a:xfrm>
            <a:off x="2434408" y="100035"/>
            <a:ext cx="2371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7E97DB7-475E-4000-BE1B-06A70AA8DD5D}"/>
              </a:ext>
            </a:extLst>
          </p:cNvPr>
          <p:cNvSpPr txBox="1"/>
          <p:nvPr/>
        </p:nvSpPr>
        <p:spPr>
          <a:xfrm>
            <a:off x="7244531" y="100035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8900AD7-8901-47C0-86BE-00E424D6480A}"/>
              </a:ext>
            </a:extLst>
          </p:cNvPr>
          <p:cNvSpPr txBox="1"/>
          <p:nvPr/>
        </p:nvSpPr>
        <p:spPr>
          <a:xfrm>
            <a:off x="9749608" y="100035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56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 animBg="1"/>
      <p:bldP spid="14" grpId="0"/>
      <p:bldP spid="17" grpId="0" animBg="1"/>
      <p:bldP spid="18" grpId="0"/>
      <p:bldP spid="19" grpId="0" animBg="1"/>
      <p:bldP spid="24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B76C-20D4-416D-B94A-4DFF806BC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97" y="347100"/>
            <a:ext cx="11099800" cy="812799"/>
          </a:xfrm>
        </p:spPr>
        <p:txBody>
          <a:bodyPr>
            <a:normAutofit/>
          </a:bodyPr>
          <a:lstStyle/>
          <a:p>
            <a:r>
              <a:rPr lang="en-US" sz="2200" b="1" dirty="0"/>
              <a:t>Inclusion criteria of responders for oral retinoids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380AD8-673F-4F0E-96A4-3A3CF4C4E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kstvak 9">
            <a:extLst>
              <a:ext uri="{FF2B5EF4-FFF2-40B4-BE49-F238E27FC236}">
                <a16:creationId xmlns:a16="http://schemas.microsoft.com/office/drawing/2014/main" id="{44338613-A122-4D5F-8129-85D78DB0A9F0}"/>
              </a:ext>
            </a:extLst>
          </p:cNvPr>
          <p:cNvSpPr txBox="1"/>
          <p:nvPr/>
        </p:nvSpPr>
        <p:spPr>
          <a:xfrm>
            <a:off x="258445" y="1788159"/>
            <a:ext cx="1889948" cy="810891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Informed consent &amp;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respond to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least the 1</a:t>
            </a:r>
            <a:r>
              <a:rPr lang="en-US" sz="12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question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200" b="1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DB151A8E-4903-4161-9FED-DCDE99D063A3}"/>
              </a:ext>
            </a:extLst>
          </p:cNvPr>
          <p:cNvCxnSpPr/>
          <p:nvPr/>
        </p:nvCxnSpPr>
        <p:spPr>
          <a:xfrm>
            <a:off x="1162170" y="2711302"/>
            <a:ext cx="0" cy="39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10">
            <a:extLst>
              <a:ext uri="{FF2B5EF4-FFF2-40B4-BE49-F238E27FC236}">
                <a16:creationId xmlns:a16="http://schemas.microsoft.com/office/drawing/2014/main" id="{85DCEBEE-39E6-42CB-8440-0D2731A6D7BD}"/>
              </a:ext>
            </a:extLst>
          </p:cNvPr>
          <p:cNvSpPr txBox="1"/>
          <p:nvPr/>
        </p:nvSpPr>
        <p:spPr>
          <a:xfrm>
            <a:off x="254000" y="3197227"/>
            <a:ext cx="1814495" cy="495884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Included for analysis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 </a:t>
            </a:r>
            <a:r>
              <a:rPr lang="nl-NL" sz="1200" b="1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298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97A4E13F-C13B-45D6-851F-EE1F7DCF0567}"/>
              </a:ext>
            </a:extLst>
          </p:cNvPr>
          <p:cNvCxnSpPr/>
          <p:nvPr/>
        </p:nvCxnSpPr>
        <p:spPr>
          <a:xfrm>
            <a:off x="1411702" y="2852457"/>
            <a:ext cx="1122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12">
            <a:extLst>
              <a:ext uri="{FF2B5EF4-FFF2-40B4-BE49-F238E27FC236}">
                <a16:creationId xmlns:a16="http://schemas.microsoft.com/office/drawing/2014/main" id="{59D6D744-FF27-43E8-88D5-D818C52EBFB3}"/>
              </a:ext>
            </a:extLst>
          </p:cNvPr>
          <p:cNvSpPr txBox="1"/>
          <p:nvPr/>
        </p:nvSpPr>
        <p:spPr>
          <a:xfrm>
            <a:off x="2732978" y="2482802"/>
            <a:ext cx="2543208" cy="784807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a woman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 51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Pregnant/no pregnancy status  n= 7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Never used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oral retinoids  n=44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32C278-0728-478B-A306-1B7D21A0A975}"/>
              </a:ext>
            </a:extLst>
          </p:cNvPr>
          <p:cNvSpPr txBox="1"/>
          <p:nvPr/>
        </p:nvSpPr>
        <p:spPr>
          <a:xfrm>
            <a:off x="254000" y="1269310"/>
            <a:ext cx="295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dirty="0"/>
              <a:t>Patients</a:t>
            </a:r>
          </a:p>
        </p:txBody>
      </p:sp>
      <p:sp>
        <p:nvSpPr>
          <p:cNvPr id="12" name="Tekstvak 14">
            <a:extLst>
              <a:ext uri="{FF2B5EF4-FFF2-40B4-BE49-F238E27FC236}">
                <a16:creationId xmlns:a16="http://schemas.microsoft.com/office/drawing/2014/main" id="{365CDA78-249E-4976-86FB-F63DB09DAE10}"/>
              </a:ext>
            </a:extLst>
          </p:cNvPr>
          <p:cNvSpPr txBox="1"/>
          <p:nvPr/>
        </p:nvSpPr>
        <p:spPr>
          <a:xfrm>
            <a:off x="6963599" y="1788159"/>
            <a:ext cx="1814493" cy="810891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Informed consent &amp;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respond to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least the 1</a:t>
            </a:r>
            <a:r>
              <a:rPr lang="en-US" sz="12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question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722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Rechte verbindingslijn met pijl 5">
            <a:extLst>
              <a:ext uri="{FF2B5EF4-FFF2-40B4-BE49-F238E27FC236}">
                <a16:creationId xmlns:a16="http://schemas.microsoft.com/office/drawing/2014/main" id="{8664ED68-B23B-41F7-BF0F-0E72A07458C6}"/>
              </a:ext>
            </a:extLst>
          </p:cNvPr>
          <p:cNvCxnSpPr/>
          <p:nvPr/>
        </p:nvCxnSpPr>
        <p:spPr>
          <a:xfrm>
            <a:off x="7898415" y="2711302"/>
            <a:ext cx="0" cy="39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C7C22D2-D744-4234-81CE-673566D287BA}"/>
              </a:ext>
            </a:extLst>
          </p:cNvPr>
          <p:cNvSpPr txBox="1"/>
          <p:nvPr/>
        </p:nvSpPr>
        <p:spPr>
          <a:xfrm>
            <a:off x="6833833" y="1269310"/>
            <a:ext cx="295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b)  Pharmacists</a:t>
            </a:r>
          </a:p>
        </p:txBody>
      </p:sp>
      <p:sp>
        <p:nvSpPr>
          <p:cNvPr id="15" name="Tekstvak 10">
            <a:extLst>
              <a:ext uri="{FF2B5EF4-FFF2-40B4-BE49-F238E27FC236}">
                <a16:creationId xmlns:a16="http://schemas.microsoft.com/office/drawing/2014/main" id="{C04EA034-A2A5-48E7-886F-0CBA0DDD30CD}"/>
              </a:ext>
            </a:extLst>
          </p:cNvPr>
          <p:cNvSpPr txBox="1"/>
          <p:nvPr/>
        </p:nvSpPr>
        <p:spPr>
          <a:xfrm>
            <a:off x="6945842" y="3214715"/>
            <a:ext cx="1814495" cy="478396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Included for analysis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 </a:t>
            </a:r>
            <a:r>
              <a:rPr lang="nl-NL" sz="1200" b="1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660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Rechte verbindingslijn met pijl 7">
            <a:extLst>
              <a:ext uri="{FF2B5EF4-FFF2-40B4-BE49-F238E27FC236}">
                <a16:creationId xmlns:a16="http://schemas.microsoft.com/office/drawing/2014/main" id="{CF93C312-1239-4382-AB7D-BE17E615E876}"/>
              </a:ext>
            </a:extLst>
          </p:cNvPr>
          <p:cNvCxnSpPr/>
          <p:nvPr/>
        </p:nvCxnSpPr>
        <p:spPr>
          <a:xfrm>
            <a:off x="8393510" y="2875206"/>
            <a:ext cx="1122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1">
            <a:extLst>
              <a:ext uri="{FF2B5EF4-FFF2-40B4-BE49-F238E27FC236}">
                <a16:creationId xmlns:a16="http://schemas.microsoft.com/office/drawing/2014/main" id="{07473CA4-878F-4FAA-B257-10A85DFBAD4E}"/>
              </a:ext>
            </a:extLst>
          </p:cNvPr>
          <p:cNvSpPr txBox="1"/>
          <p:nvPr/>
        </p:nvSpPr>
        <p:spPr>
          <a:xfrm>
            <a:off x="9585829" y="2711302"/>
            <a:ext cx="2533090" cy="365124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 dispensed oral retinoids  n=62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F5462B-BC51-49D5-B4F7-77AF8A4292C7}"/>
              </a:ext>
            </a:extLst>
          </p:cNvPr>
          <p:cNvSpPr txBox="1"/>
          <p:nvPr/>
        </p:nvSpPr>
        <p:spPr>
          <a:xfrm>
            <a:off x="232397" y="4299231"/>
            <a:ext cx="2951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c)  Prescribers</a:t>
            </a:r>
          </a:p>
        </p:txBody>
      </p:sp>
      <p:sp>
        <p:nvSpPr>
          <p:cNvPr id="19" name="Tekstvak 9">
            <a:extLst>
              <a:ext uri="{FF2B5EF4-FFF2-40B4-BE49-F238E27FC236}">
                <a16:creationId xmlns:a16="http://schemas.microsoft.com/office/drawing/2014/main" id="{9448562C-26A1-4975-9A80-C6ECC8B653D1}"/>
              </a:ext>
            </a:extLst>
          </p:cNvPr>
          <p:cNvSpPr txBox="1"/>
          <p:nvPr/>
        </p:nvSpPr>
        <p:spPr>
          <a:xfrm>
            <a:off x="248360" y="4805175"/>
            <a:ext cx="1889948" cy="810891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Informed consent &amp;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respond to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least the 1</a:t>
            </a:r>
            <a:r>
              <a:rPr lang="en-US" sz="12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question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671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kstvak 10">
            <a:extLst>
              <a:ext uri="{FF2B5EF4-FFF2-40B4-BE49-F238E27FC236}">
                <a16:creationId xmlns:a16="http://schemas.microsoft.com/office/drawing/2014/main" id="{0A950A83-8051-480C-AE7B-01B2A509A2ED}"/>
              </a:ext>
            </a:extLst>
          </p:cNvPr>
          <p:cNvSpPr txBox="1"/>
          <p:nvPr/>
        </p:nvSpPr>
        <p:spPr>
          <a:xfrm>
            <a:off x="286086" y="6115336"/>
            <a:ext cx="1814495" cy="516274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Included for analysis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nl-NL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n= </a:t>
            </a:r>
            <a:r>
              <a:rPr lang="nl-NL" sz="1200" b="1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560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Rechte verbindingslijn met pijl 5">
            <a:extLst>
              <a:ext uri="{FF2B5EF4-FFF2-40B4-BE49-F238E27FC236}">
                <a16:creationId xmlns:a16="http://schemas.microsoft.com/office/drawing/2014/main" id="{8D38E6B8-B0E6-453A-BF90-9E3931AEF734}"/>
              </a:ext>
            </a:extLst>
          </p:cNvPr>
          <p:cNvCxnSpPr>
            <a:cxnSpLocks/>
          </p:cNvCxnSpPr>
          <p:nvPr/>
        </p:nvCxnSpPr>
        <p:spPr>
          <a:xfrm>
            <a:off x="1161247" y="5695965"/>
            <a:ext cx="0" cy="305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7">
            <a:extLst>
              <a:ext uri="{FF2B5EF4-FFF2-40B4-BE49-F238E27FC236}">
                <a16:creationId xmlns:a16="http://schemas.microsoft.com/office/drawing/2014/main" id="{1DCC62F3-3E0B-4663-A5E4-B79408F5C20D}"/>
              </a:ext>
            </a:extLst>
          </p:cNvPr>
          <p:cNvCxnSpPr/>
          <p:nvPr/>
        </p:nvCxnSpPr>
        <p:spPr>
          <a:xfrm>
            <a:off x="1278806" y="5848635"/>
            <a:ext cx="1122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vak 11">
            <a:extLst>
              <a:ext uri="{FF2B5EF4-FFF2-40B4-BE49-F238E27FC236}">
                <a16:creationId xmlns:a16="http://schemas.microsoft.com/office/drawing/2014/main" id="{826E28A6-BCC6-4FC6-BC4C-BFA7A0B0B7C7}"/>
              </a:ext>
            </a:extLst>
          </p:cNvPr>
          <p:cNvSpPr txBox="1"/>
          <p:nvPr/>
        </p:nvSpPr>
        <p:spPr>
          <a:xfrm>
            <a:off x="2593831" y="5663971"/>
            <a:ext cx="2682356" cy="369328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20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 prescribed oral retinoids  n=111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8A24B54-C443-4E69-B6F1-606A56632192}"/>
              </a:ext>
            </a:extLst>
          </p:cNvPr>
          <p:cNvSpPr/>
          <p:nvPr/>
        </p:nvSpPr>
        <p:spPr>
          <a:xfrm>
            <a:off x="2732978" y="3530739"/>
            <a:ext cx="2238526" cy="78480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Age(M): 26</a:t>
            </a:r>
          </a:p>
          <a:p>
            <a:pPr algn="ctr"/>
            <a:r>
              <a:rPr lang="en-US" sz="1200" dirty="0"/>
              <a:t>Isotretinoin users: 95%</a:t>
            </a:r>
          </a:p>
          <a:p>
            <a:pPr algn="ctr"/>
            <a:r>
              <a:rPr lang="en-US" sz="1200" dirty="0"/>
              <a:t>Undergraduate education: 37%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8B3C387-74C9-4AD1-9097-50D1FA09E891}"/>
              </a:ext>
            </a:extLst>
          </p:cNvPr>
          <p:cNvSpPr/>
          <p:nvPr/>
        </p:nvSpPr>
        <p:spPr>
          <a:xfrm>
            <a:off x="9585829" y="3374584"/>
            <a:ext cx="2238526" cy="70342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Age(M): 39</a:t>
            </a:r>
          </a:p>
          <a:p>
            <a:pPr algn="ctr"/>
            <a:r>
              <a:rPr lang="en-US" sz="1200" dirty="0"/>
              <a:t>Female: 78%</a:t>
            </a:r>
          </a:p>
          <a:p>
            <a:pPr algn="ctr"/>
            <a:r>
              <a:rPr lang="en-US" sz="1200" dirty="0"/>
              <a:t>Community-based: 98%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799200D-5C66-44FD-9AB8-FE15EB6F3DE8}"/>
              </a:ext>
            </a:extLst>
          </p:cNvPr>
          <p:cNvSpPr/>
          <p:nvPr/>
        </p:nvSpPr>
        <p:spPr>
          <a:xfrm>
            <a:off x="2593830" y="6102107"/>
            <a:ext cx="2238526" cy="70342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Age(M): 45</a:t>
            </a:r>
          </a:p>
          <a:p>
            <a:pPr algn="ctr"/>
            <a:r>
              <a:rPr lang="en-US" sz="1200" dirty="0"/>
              <a:t>Female: 68%</a:t>
            </a:r>
          </a:p>
          <a:p>
            <a:pPr algn="ctr"/>
            <a:r>
              <a:rPr lang="en-US" sz="1200" dirty="0"/>
              <a:t>Dermatologists: 62%</a:t>
            </a:r>
          </a:p>
        </p:txBody>
      </p:sp>
      <p:sp>
        <p:nvSpPr>
          <p:cNvPr id="27" name="Rounded Rectangle 3">
            <a:extLst>
              <a:ext uri="{FF2B5EF4-FFF2-40B4-BE49-F238E27FC236}">
                <a16:creationId xmlns:a16="http://schemas.microsoft.com/office/drawing/2014/main" id="{95A195B7-1DD6-4C89-AC4B-A537D477DF4A}"/>
              </a:ext>
            </a:extLst>
          </p:cNvPr>
          <p:cNvSpPr/>
          <p:nvPr/>
        </p:nvSpPr>
        <p:spPr>
          <a:xfrm>
            <a:off x="-3993" y="8351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Rounded Rectangle 4">
            <a:extLst>
              <a:ext uri="{FF2B5EF4-FFF2-40B4-BE49-F238E27FC236}">
                <a16:creationId xmlns:a16="http://schemas.microsoft.com/office/drawing/2014/main" id="{85088449-0849-401D-B585-6C9EEAB22FB3}"/>
              </a:ext>
            </a:extLst>
          </p:cNvPr>
          <p:cNvSpPr/>
          <p:nvPr/>
        </p:nvSpPr>
        <p:spPr>
          <a:xfrm>
            <a:off x="2434407" y="8351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29" name="Rounded Rectangle 5">
            <a:extLst>
              <a:ext uri="{FF2B5EF4-FFF2-40B4-BE49-F238E27FC236}">
                <a16:creationId xmlns:a16="http://schemas.microsoft.com/office/drawing/2014/main" id="{57F20A9B-8161-4936-A1C7-48E6490E38D9}"/>
              </a:ext>
            </a:extLst>
          </p:cNvPr>
          <p:cNvSpPr/>
          <p:nvPr/>
        </p:nvSpPr>
        <p:spPr>
          <a:xfrm>
            <a:off x="4872807" y="83513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Rounded Rectangle 6">
            <a:extLst>
              <a:ext uri="{FF2B5EF4-FFF2-40B4-BE49-F238E27FC236}">
                <a16:creationId xmlns:a16="http://schemas.microsoft.com/office/drawing/2014/main" id="{1AFA5DE5-66E2-4657-B008-941E928B133A}"/>
              </a:ext>
            </a:extLst>
          </p:cNvPr>
          <p:cNvSpPr/>
          <p:nvPr/>
        </p:nvSpPr>
        <p:spPr>
          <a:xfrm>
            <a:off x="7311206" y="87764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Rounded Rectangle 7">
            <a:extLst>
              <a:ext uri="{FF2B5EF4-FFF2-40B4-BE49-F238E27FC236}">
                <a16:creationId xmlns:a16="http://schemas.microsoft.com/office/drawing/2014/main" id="{3960E30A-1160-4DEF-8B6D-AD4257D5D0B1}"/>
              </a:ext>
            </a:extLst>
          </p:cNvPr>
          <p:cNvSpPr/>
          <p:nvPr/>
        </p:nvSpPr>
        <p:spPr>
          <a:xfrm>
            <a:off x="9749607" y="8351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B58EA6-EB51-494F-9760-79A66F6ED33C}"/>
              </a:ext>
            </a:extLst>
          </p:cNvPr>
          <p:cNvSpPr txBox="1"/>
          <p:nvPr/>
        </p:nvSpPr>
        <p:spPr>
          <a:xfrm>
            <a:off x="3994" y="92967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Research Objectives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252694-B463-49AF-9180-B5A955D52903}"/>
              </a:ext>
            </a:extLst>
          </p:cNvPr>
          <p:cNvSpPr txBox="1"/>
          <p:nvPr/>
        </p:nvSpPr>
        <p:spPr>
          <a:xfrm>
            <a:off x="4880795" y="108296"/>
            <a:ext cx="2438399" cy="30777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2D028B-1BFC-4E52-9647-2FE6D25A2878}"/>
              </a:ext>
            </a:extLst>
          </p:cNvPr>
          <p:cNvSpPr txBox="1"/>
          <p:nvPr/>
        </p:nvSpPr>
        <p:spPr>
          <a:xfrm>
            <a:off x="2434408" y="100035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58C2539-2B83-4000-9535-CA244823FC63}"/>
              </a:ext>
            </a:extLst>
          </p:cNvPr>
          <p:cNvSpPr txBox="1"/>
          <p:nvPr/>
        </p:nvSpPr>
        <p:spPr>
          <a:xfrm>
            <a:off x="7244531" y="100035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25C240C-3E24-45E1-8A45-72F3E35A041C}"/>
              </a:ext>
            </a:extLst>
          </p:cNvPr>
          <p:cNvSpPr txBox="1"/>
          <p:nvPr/>
        </p:nvSpPr>
        <p:spPr>
          <a:xfrm>
            <a:off x="9749608" y="100035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3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/>
      <p:bldP spid="12" grpId="0" animBg="1"/>
      <p:bldP spid="14" grpId="0"/>
      <p:bldP spid="15" grpId="0" animBg="1"/>
      <p:bldP spid="17" grpId="0" animBg="1"/>
      <p:bldP spid="18" grpId="0"/>
      <p:bldP spid="19" grpId="0" animBg="1"/>
      <p:bldP spid="20" grpId="0" animBg="1"/>
      <p:bldP spid="24" grpId="0" animBg="1"/>
      <p:bldP spid="22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8F72-1C3E-4DD1-8B3B-B1AD68C4B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600" y="584020"/>
            <a:ext cx="10599198" cy="748863"/>
          </a:xfrm>
        </p:spPr>
        <p:txBody>
          <a:bodyPr>
            <a:normAutofit/>
          </a:bodyPr>
          <a:lstStyle/>
          <a:p>
            <a:r>
              <a:rPr lang="en-US" sz="2200" b="1" dirty="0"/>
              <a:t>Overview response per country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1D1E49-505A-4A42-B336-EAE16DE72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6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981264-06E7-4785-8A40-4289701A2C12}"/>
              </a:ext>
            </a:extLst>
          </p:cNvPr>
          <p:cNvSpPr txBox="1"/>
          <p:nvPr/>
        </p:nvSpPr>
        <p:spPr>
          <a:xfrm>
            <a:off x="754600" y="1349406"/>
            <a:ext cx="119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Valproate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BDD2D77-23FD-4553-B894-F5EB14844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999240"/>
              </p:ext>
            </p:extLst>
          </p:nvPr>
        </p:nvGraphicFramePr>
        <p:xfrm>
          <a:off x="852255" y="1718738"/>
          <a:ext cx="7532749" cy="159211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437075">
                  <a:extLst>
                    <a:ext uri="{9D8B030D-6E8A-4147-A177-3AD203B41FA5}">
                      <a16:colId xmlns:a16="http://schemas.microsoft.com/office/drawing/2014/main" val="2182141508"/>
                    </a:ext>
                  </a:extLst>
                </a:gridCol>
                <a:gridCol w="594817">
                  <a:extLst>
                    <a:ext uri="{9D8B030D-6E8A-4147-A177-3AD203B41FA5}">
                      <a16:colId xmlns:a16="http://schemas.microsoft.com/office/drawing/2014/main" val="2113813386"/>
                    </a:ext>
                  </a:extLst>
                </a:gridCol>
                <a:gridCol w="239513">
                  <a:extLst>
                    <a:ext uri="{9D8B030D-6E8A-4147-A177-3AD203B41FA5}">
                      <a16:colId xmlns:a16="http://schemas.microsoft.com/office/drawing/2014/main" val="1083523692"/>
                    </a:ext>
                  </a:extLst>
                </a:gridCol>
                <a:gridCol w="678884">
                  <a:extLst>
                    <a:ext uri="{9D8B030D-6E8A-4147-A177-3AD203B41FA5}">
                      <a16:colId xmlns:a16="http://schemas.microsoft.com/office/drawing/2014/main" val="1743779575"/>
                    </a:ext>
                  </a:extLst>
                </a:gridCol>
                <a:gridCol w="679676">
                  <a:extLst>
                    <a:ext uri="{9D8B030D-6E8A-4147-A177-3AD203B41FA5}">
                      <a16:colId xmlns:a16="http://schemas.microsoft.com/office/drawing/2014/main" val="431045245"/>
                    </a:ext>
                  </a:extLst>
                </a:gridCol>
                <a:gridCol w="679676">
                  <a:extLst>
                    <a:ext uri="{9D8B030D-6E8A-4147-A177-3AD203B41FA5}">
                      <a16:colId xmlns:a16="http://schemas.microsoft.com/office/drawing/2014/main" val="2795996090"/>
                    </a:ext>
                  </a:extLst>
                </a:gridCol>
                <a:gridCol w="679676">
                  <a:extLst>
                    <a:ext uri="{9D8B030D-6E8A-4147-A177-3AD203B41FA5}">
                      <a16:colId xmlns:a16="http://schemas.microsoft.com/office/drawing/2014/main" val="3807968122"/>
                    </a:ext>
                  </a:extLst>
                </a:gridCol>
                <a:gridCol w="679676">
                  <a:extLst>
                    <a:ext uri="{9D8B030D-6E8A-4147-A177-3AD203B41FA5}">
                      <a16:colId xmlns:a16="http://schemas.microsoft.com/office/drawing/2014/main" val="2769246662"/>
                    </a:ext>
                  </a:extLst>
                </a:gridCol>
                <a:gridCol w="679676">
                  <a:extLst>
                    <a:ext uri="{9D8B030D-6E8A-4147-A177-3AD203B41FA5}">
                      <a16:colId xmlns:a16="http://schemas.microsoft.com/office/drawing/2014/main" val="3935121853"/>
                    </a:ext>
                  </a:extLst>
                </a:gridCol>
                <a:gridCol w="679676">
                  <a:extLst>
                    <a:ext uri="{9D8B030D-6E8A-4147-A177-3AD203B41FA5}">
                      <a16:colId xmlns:a16="http://schemas.microsoft.com/office/drawing/2014/main" val="1026598461"/>
                    </a:ext>
                  </a:extLst>
                </a:gridCol>
                <a:gridCol w="504404">
                  <a:extLst>
                    <a:ext uri="{9D8B030D-6E8A-4147-A177-3AD203B41FA5}">
                      <a16:colId xmlns:a16="http://schemas.microsoft.com/office/drawing/2014/main" val="1709116742"/>
                    </a:ext>
                  </a:extLst>
                </a:gridCol>
              </a:tblGrid>
              <a:tr h="239684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Overall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BE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DK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GR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LV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NL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PT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SL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ES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1842616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r"/>
                      <a:r>
                        <a:rPr lang="nl-NL" sz="1200" dirty="0">
                          <a:effectLst/>
                        </a:rPr>
                        <a:t>Total responders (n)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7760319"/>
                  </a:ext>
                </a:extLst>
              </a:tr>
              <a:tr h="191218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2698233"/>
                  </a:ext>
                </a:extLst>
              </a:tr>
              <a:tr h="191218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Patients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323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33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dirty="0">
                          <a:effectLst/>
                        </a:rPr>
                        <a:t>103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dirty="0">
                          <a:effectLst/>
                        </a:rPr>
                        <a:t>58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16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dirty="0">
                          <a:effectLst/>
                        </a:rPr>
                        <a:t>5</a:t>
                      </a:r>
                      <a:endParaRPr lang="en-US" sz="12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39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31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38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513405"/>
                  </a:ext>
                </a:extLst>
              </a:tr>
              <a:tr h="191218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1276359"/>
                  </a:ext>
                </a:extLst>
              </a:tr>
              <a:tr h="191218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Pharmacists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563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75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97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66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49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66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74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7184713"/>
                  </a:ext>
                </a:extLst>
              </a:tr>
              <a:tr h="191218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0798547"/>
                  </a:ext>
                </a:extLst>
              </a:tr>
              <a:tr h="191218">
                <a:tc>
                  <a:txBody>
                    <a:bodyPr/>
                    <a:lstStyle/>
                    <a:p>
                      <a:pPr algn="r"/>
                      <a:r>
                        <a:rPr lang="nl-NL" sz="1200" dirty="0">
                          <a:effectLst/>
                        </a:rPr>
                        <a:t>Prescribers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564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42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89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96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dirty="0">
                          <a:effectLst/>
                        </a:rPr>
                        <a:t>103</a:t>
                      </a:r>
                      <a:endParaRPr lang="en-US" sz="12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dirty="0">
                          <a:effectLst/>
                        </a:rPr>
                        <a:t>15</a:t>
                      </a:r>
                      <a:endParaRPr lang="en-US" sz="1200" b="1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83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61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75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289917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35342D7-3E1D-489C-BB14-C827CD33BC8C}"/>
              </a:ext>
            </a:extLst>
          </p:cNvPr>
          <p:cNvSpPr txBox="1"/>
          <p:nvPr/>
        </p:nvSpPr>
        <p:spPr>
          <a:xfrm>
            <a:off x="852255" y="3888305"/>
            <a:ext cx="1873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Oral Retinoids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80759D4-1BD2-4C6F-A956-1A33087A9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468415"/>
              </p:ext>
            </p:extLst>
          </p:nvPr>
        </p:nvGraphicFramePr>
        <p:xfrm>
          <a:off x="852255" y="4257637"/>
          <a:ext cx="7532749" cy="17525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431315">
                  <a:extLst>
                    <a:ext uri="{9D8B030D-6E8A-4147-A177-3AD203B41FA5}">
                      <a16:colId xmlns:a16="http://schemas.microsoft.com/office/drawing/2014/main" val="2510228537"/>
                    </a:ext>
                  </a:extLst>
                </a:gridCol>
                <a:gridCol w="613180">
                  <a:extLst>
                    <a:ext uri="{9D8B030D-6E8A-4147-A177-3AD203B41FA5}">
                      <a16:colId xmlns:a16="http://schemas.microsoft.com/office/drawing/2014/main" val="591116527"/>
                    </a:ext>
                  </a:extLst>
                </a:gridCol>
                <a:gridCol w="239537">
                  <a:extLst>
                    <a:ext uri="{9D8B030D-6E8A-4147-A177-3AD203B41FA5}">
                      <a16:colId xmlns:a16="http://schemas.microsoft.com/office/drawing/2014/main" val="733177429"/>
                    </a:ext>
                  </a:extLst>
                </a:gridCol>
                <a:gridCol w="675594">
                  <a:extLst>
                    <a:ext uri="{9D8B030D-6E8A-4147-A177-3AD203B41FA5}">
                      <a16:colId xmlns:a16="http://schemas.microsoft.com/office/drawing/2014/main" val="3953986155"/>
                    </a:ext>
                  </a:extLst>
                </a:gridCol>
                <a:gridCol w="677281">
                  <a:extLst>
                    <a:ext uri="{9D8B030D-6E8A-4147-A177-3AD203B41FA5}">
                      <a16:colId xmlns:a16="http://schemas.microsoft.com/office/drawing/2014/main" val="3749857140"/>
                    </a:ext>
                  </a:extLst>
                </a:gridCol>
                <a:gridCol w="677281">
                  <a:extLst>
                    <a:ext uri="{9D8B030D-6E8A-4147-A177-3AD203B41FA5}">
                      <a16:colId xmlns:a16="http://schemas.microsoft.com/office/drawing/2014/main" val="1238031792"/>
                    </a:ext>
                  </a:extLst>
                </a:gridCol>
                <a:gridCol w="676438">
                  <a:extLst>
                    <a:ext uri="{9D8B030D-6E8A-4147-A177-3AD203B41FA5}">
                      <a16:colId xmlns:a16="http://schemas.microsoft.com/office/drawing/2014/main" val="1794716083"/>
                    </a:ext>
                  </a:extLst>
                </a:gridCol>
                <a:gridCol w="677281">
                  <a:extLst>
                    <a:ext uri="{9D8B030D-6E8A-4147-A177-3AD203B41FA5}">
                      <a16:colId xmlns:a16="http://schemas.microsoft.com/office/drawing/2014/main" val="3600069229"/>
                    </a:ext>
                  </a:extLst>
                </a:gridCol>
                <a:gridCol w="677281">
                  <a:extLst>
                    <a:ext uri="{9D8B030D-6E8A-4147-A177-3AD203B41FA5}">
                      <a16:colId xmlns:a16="http://schemas.microsoft.com/office/drawing/2014/main" val="2955991798"/>
                    </a:ext>
                  </a:extLst>
                </a:gridCol>
                <a:gridCol w="676438">
                  <a:extLst>
                    <a:ext uri="{9D8B030D-6E8A-4147-A177-3AD203B41FA5}">
                      <a16:colId xmlns:a16="http://schemas.microsoft.com/office/drawing/2014/main" val="3921365910"/>
                    </a:ext>
                  </a:extLst>
                </a:gridCol>
                <a:gridCol w="511123">
                  <a:extLst>
                    <a:ext uri="{9D8B030D-6E8A-4147-A177-3AD203B41FA5}">
                      <a16:colId xmlns:a16="http://schemas.microsoft.com/office/drawing/2014/main" val="1710411445"/>
                    </a:ext>
                  </a:extLst>
                </a:gridCol>
              </a:tblGrid>
              <a:tr h="254573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Overall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BE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DK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GR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LV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NL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PT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SL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ES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6667357"/>
                  </a:ext>
                </a:extLst>
              </a:tr>
              <a:tr h="255237">
                <a:tc>
                  <a:txBody>
                    <a:bodyPr/>
                    <a:lstStyle/>
                    <a:p>
                      <a:pPr algn="r"/>
                      <a:r>
                        <a:rPr lang="nl-NL" sz="1200" dirty="0">
                          <a:effectLst/>
                        </a:rPr>
                        <a:t>Total responders (n)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2445742"/>
                  </a:ext>
                </a:extLst>
              </a:tr>
              <a:tr h="207123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8922924"/>
                  </a:ext>
                </a:extLst>
              </a:tr>
              <a:tr h="207123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Patients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298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48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51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63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17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21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26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30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42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7025150"/>
                  </a:ext>
                </a:extLst>
              </a:tr>
              <a:tr h="207123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8172004"/>
                  </a:ext>
                </a:extLst>
              </a:tr>
              <a:tr h="207123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Pharmacists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660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71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96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62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51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88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dirty="0">
                          <a:effectLst/>
                        </a:rPr>
                        <a:t>133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60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99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9674018"/>
                  </a:ext>
                </a:extLst>
              </a:tr>
              <a:tr h="207123">
                <a:tc>
                  <a:txBody>
                    <a:bodyPr/>
                    <a:lstStyle/>
                    <a:p>
                      <a:pPr algn="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488178"/>
                  </a:ext>
                </a:extLst>
              </a:tr>
              <a:tr h="207123">
                <a:tc>
                  <a:txBody>
                    <a:bodyPr/>
                    <a:lstStyle/>
                    <a:p>
                      <a:pPr algn="r"/>
                      <a:r>
                        <a:rPr lang="nl-NL" sz="1200" dirty="0">
                          <a:effectLst/>
                        </a:rPr>
                        <a:t>Prescribers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5</a:t>
                      </a:r>
                      <a:r>
                        <a:rPr lang="el-GR" sz="1200">
                          <a:effectLst/>
                        </a:rPr>
                        <a:t>60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4</a:t>
                      </a:r>
                      <a:r>
                        <a:rPr lang="el-GR" sz="1200">
                          <a:effectLst/>
                        </a:rPr>
                        <a:t>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6</a:t>
                      </a:r>
                      <a:r>
                        <a:rPr lang="el-GR" sz="1200">
                          <a:effectLst/>
                        </a:rPr>
                        <a:t>3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effectLst/>
                        </a:rPr>
                        <a:t>98</a:t>
                      </a:r>
                      <a:endParaRPr lang="en-US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48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dirty="0">
                          <a:effectLst/>
                        </a:rPr>
                        <a:t>114</a:t>
                      </a:r>
                      <a:endParaRPr lang="en-US" sz="12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10</a:t>
                      </a:r>
                      <a:r>
                        <a:rPr lang="el-GR" sz="1200" dirty="0">
                          <a:effectLst/>
                        </a:rPr>
                        <a:t>4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3</a:t>
                      </a:r>
                      <a:r>
                        <a:rPr lang="el-GR" sz="1200" dirty="0">
                          <a:effectLst/>
                        </a:rPr>
                        <a:t>5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effectLst/>
                        </a:rPr>
                        <a:t>50</a:t>
                      </a:r>
                      <a:endParaRPr lang="en-US" sz="12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2092682"/>
                  </a:ext>
                </a:extLst>
              </a:tr>
            </a:tbl>
          </a:graphicData>
        </a:graphic>
      </p:graphicFrame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5484D299-6FA4-4302-9F7F-D648986B64F3}"/>
              </a:ext>
            </a:extLst>
          </p:cNvPr>
          <p:cNvSpPr/>
          <p:nvPr/>
        </p:nvSpPr>
        <p:spPr>
          <a:xfrm>
            <a:off x="-3993" y="8351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7B527C66-7223-487B-A7F9-C7D69C29AF6F}"/>
              </a:ext>
            </a:extLst>
          </p:cNvPr>
          <p:cNvSpPr/>
          <p:nvPr/>
        </p:nvSpPr>
        <p:spPr>
          <a:xfrm>
            <a:off x="2434407" y="8351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3" name="Rounded Rectangle 5">
            <a:extLst>
              <a:ext uri="{FF2B5EF4-FFF2-40B4-BE49-F238E27FC236}">
                <a16:creationId xmlns:a16="http://schemas.microsoft.com/office/drawing/2014/main" id="{AC3D8454-C309-4604-8A91-F13AE7136F01}"/>
              </a:ext>
            </a:extLst>
          </p:cNvPr>
          <p:cNvSpPr/>
          <p:nvPr/>
        </p:nvSpPr>
        <p:spPr>
          <a:xfrm>
            <a:off x="4872807" y="83513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ounded Rectangle 6">
            <a:extLst>
              <a:ext uri="{FF2B5EF4-FFF2-40B4-BE49-F238E27FC236}">
                <a16:creationId xmlns:a16="http://schemas.microsoft.com/office/drawing/2014/main" id="{6DABA0E2-5366-4EAD-9ABA-D2BDA999003C}"/>
              </a:ext>
            </a:extLst>
          </p:cNvPr>
          <p:cNvSpPr/>
          <p:nvPr/>
        </p:nvSpPr>
        <p:spPr>
          <a:xfrm>
            <a:off x="7311206" y="87764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ounded Rectangle 7">
            <a:extLst>
              <a:ext uri="{FF2B5EF4-FFF2-40B4-BE49-F238E27FC236}">
                <a16:creationId xmlns:a16="http://schemas.microsoft.com/office/drawing/2014/main" id="{D067B944-CF6E-4197-9E16-A7DED42F6492}"/>
              </a:ext>
            </a:extLst>
          </p:cNvPr>
          <p:cNvSpPr/>
          <p:nvPr/>
        </p:nvSpPr>
        <p:spPr>
          <a:xfrm>
            <a:off x="9749607" y="83513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6CE7DA-3683-467B-AD3D-1E33CF388927}"/>
              </a:ext>
            </a:extLst>
          </p:cNvPr>
          <p:cNvSpPr txBox="1"/>
          <p:nvPr/>
        </p:nvSpPr>
        <p:spPr>
          <a:xfrm>
            <a:off x="-3993" y="100035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B04469-34EE-4F4D-91A1-FACB0E57107F}"/>
              </a:ext>
            </a:extLst>
          </p:cNvPr>
          <p:cNvSpPr txBox="1"/>
          <p:nvPr/>
        </p:nvSpPr>
        <p:spPr>
          <a:xfrm>
            <a:off x="4880795" y="100035"/>
            <a:ext cx="2438399" cy="30777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F7CF3B-8831-4E1C-9DB7-840CA7BC1995}"/>
              </a:ext>
            </a:extLst>
          </p:cNvPr>
          <p:cNvSpPr txBox="1"/>
          <p:nvPr/>
        </p:nvSpPr>
        <p:spPr>
          <a:xfrm>
            <a:off x="2434408" y="100035"/>
            <a:ext cx="2371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9A536C-9533-4BFD-A688-34C932329282}"/>
              </a:ext>
            </a:extLst>
          </p:cNvPr>
          <p:cNvSpPr txBox="1"/>
          <p:nvPr/>
        </p:nvSpPr>
        <p:spPr>
          <a:xfrm>
            <a:off x="7244531" y="100035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C36D98-E11F-4925-95F6-8A4EFF5ABCA5}"/>
              </a:ext>
            </a:extLst>
          </p:cNvPr>
          <p:cNvSpPr txBox="1"/>
          <p:nvPr/>
        </p:nvSpPr>
        <p:spPr>
          <a:xfrm>
            <a:off x="9731211" y="12273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373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DF7AE-7FEA-42FA-A023-A8DE7B9ED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20" y="382077"/>
            <a:ext cx="10515600" cy="1025140"/>
          </a:xfrm>
        </p:spPr>
        <p:txBody>
          <a:bodyPr>
            <a:normAutofit/>
          </a:bodyPr>
          <a:lstStyle/>
          <a:p>
            <a:r>
              <a:rPr lang="en-US" sz="2200" b="1" dirty="0" err="1"/>
              <a:t>Ia</a:t>
            </a:r>
            <a:r>
              <a:rPr lang="en-US" sz="2200" b="1" dirty="0"/>
              <a:t> : Awareness of the risks per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932B94-1813-462E-81DB-EE0EE9C27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EE57046-6192-4520-B46C-8F173DE26FCE}"/>
              </a:ext>
            </a:extLst>
          </p:cNvPr>
          <p:cNvSpPr txBox="1">
            <a:spLocks/>
          </p:cNvSpPr>
          <p:nvPr/>
        </p:nvSpPr>
        <p:spPr>
          <a:xfrm>
            <a:off x="4265156" y="3602876"/>
            <a:ext cx="3060033" cy="125128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Oral Retinoids (n=660)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Yes: 98% (n=648)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No:  1% (n=5)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233EAD-ED59-4657-8470-57726A21B749}"/>
              </a:ext>
            </a:extLst>
          </p:cNvPr>
          <p:cNvSpPr txBox="1"/>
          <p:nvPr/>
        </p:nvSpPr>
        <p:spPr>
          <a:xfrm>
            <a:off x="714320" y="1185360"/>
            <a:ext cx="1534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Patients:</a:t>
            </a:r>
          </a:p>
          <a:p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C47565-E384-4087-9DFF-1B39616F62BB}"/>
              </a:ext>
            </a:extLst>
          </p:cNvPr>
          <p:cNvSpPr txBox="1">
            <a:spLocks/>
          </p:cNvSpPr>
          <p:nvPr/>
        </p:nvSpPr>
        <p:spPr>
          <a:xfrm>
            <a:off x="802179" y="1623119"/>
            <a:ext cx="3060033" cy="125128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Valproate (n=323)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Yes: 71% (n=230)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No:  19% (n=63)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C402D8-7DDB-421C-B977-03DA346CDBA6}"/>
              </a:ext>
            </a:extLst>
          </p:cNvPr>
          <p:cNvSpPr txBox="1"/>
          <p:nvPr/>
        </p:nvSpPr>
        <p:spPr>
          <a:xfrm>
            <a:off x="714320" y="3185806"/>
            <a:ext cx="1534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Pharmacists: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02B610-B2C6-41E1-AA6F-A5C99A958287}"/>
              </a:ext>
            </a:extLst>
          </p:cNvPr>
          <p:cNvSpPr txBox="1"/>
          <p:nvPr/>
        </p:nvSpPr>
        <p:spPr>
          <a:xfrm>
            <a:off x="714320" y="5089195"/>
            <a:ext cx="1682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Prescribers:</a:t>
            </a:r>
          </a:p>
          <a:p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A31FF4E-42A2-43BF-9BCF-D569BBD4176F}"/>
              </a:ext>
            </a:extLst>
          </p:cNvPr>
          <p:cNvSpPr txBox="1">
            <a:spLocks/>
          </p:cNvSpPr>
          <p:nvPr/>
        </p:nvSpPr>
        <p:spPr>
          <a:xfrm>
            <a:off x="4265156" y="1623119"/>
            <a:ext cx="3060033" cy="125128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Oral Retinoids (n=298)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Yes: 96% (n=285)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No:  2% (n=7)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0636A3E-54B0-4714-9818-4BF28307F9E2}"/>
              </a:ext>
            </a:extLst>
          </p:cNvPr>
          <p:cNvSpPr txBox="1">
            <a:spLocks/>
          </p:cNvSpPr>
          <p:nvPr/>
        </p:nvSpPr>
        <p:spPr>
          <a:xfrm>
            <a:off x="802179" y="3602876"/>
            <a:ext cx="3060033" cy="125128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Valproate(n=563)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Yes: 93% (n=522)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No:  6% (n=33)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7438257-EA8A-41CE-87CB-302405EDCE2D}"/>
              </a:ext>
            </a:extLst>
          </p:cNvPr>
          <p:cNvSpPr txBox="1">
            <a:spLocks/>
          </p:cNvSpPr>
          <p:nvPr/>
        </p:nvSpPr>
        <p:spPr>
          <a:xfrm>
            <a:off x="4265155" y="5470190"/>
            <a:ext cx="3060033" cy="125128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Oral Retinoids (n=560)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Yes: 97% (n=545)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No:  2% (n=11)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4BC5DA3-882E-4C0B-A7D3-2E01884B5B83}"/>
              </a:ext>
            </a:extLst>
          </p:cNvPr>
          <p:cNvSpPr txBox="1">
            <a:spLocks/>
          </p:cNvSpPr>
          <p:nvPr/>
        </p:nvSpPr>
        <p:spPr>
          <a:xfrm>
            <a:off x="802178" y="5470190"/>
            <a:ext cx="3060033" cy="125128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Valproate (n=564)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Yes: 94% (n=532)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No:  5% (n=26)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17" name="Rounded Rectangle 3">
            <a:extLst>
              <a:ext uri="{FF2B5EF4-FFF2-40B4-BE49-F238E27FC236}">
                <a16:creationId xmlns:a16="http://schemas.microsoft.com/office/drawing/2014/main" id="{C2766D9B-BC7A-42E3-88CA-E6BA1135B7B0}"/>
              </a:ext>
            </a:extLst>
          </p:cNvPr>
          <p:cNvSpPr/>
          <p:nvPr/>
        </p:nvSpPr>
        <p:spPr>
          <a:xfrm>
            <a:off x="0" y="166650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ounded Rectangle 4">
            <a:extLst>
              <a:ext uri="{FF2B5EF4-FFF2-40B4-BE49-F238E27FC236}">
                <a16:creationId xmlns:a16="http://schemas.microsoft.com/office/drawing/2014/main" id="{381927D2-112D-4705-B839-8A2371192334}"/>
              </a:ext>
            </a:extLst>
          </p:cNvPr>
          <p:cNvSpPr/>
          <p:nvPr/>
        </p:nvSpPr>
        <p:spPr>
          <a:xfrm>
            <a:off x="2438400" y="166650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9" name="Rounded Rectangle 5">
            <a:extLst>
              <a:ext uri="{FF2B5EF4-FFF2-40B4-BE49-F238E27FC236}">
                <a16:creationId xmlns:a16="http://schemas.microsoft.com/office/drawing/2014/main" id="{295487DE-64B3-4006-8165-CCCB555D98E9}"/>
              </a:ext>
            </a:extLst>
          </p:cNvPr>
          <p:cNvSpPr/>
          <p:nvPr/>
        </p:nvSpPr>
        <p:spPr>
          <a:xfrm>
            <a:off x="4876800" y="166650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ounded Rectangle 6">
            <a:extLst>
              <a:ext uri="{FF2B5EF4-FFF2-40B4-BE49-F238E27FC236}">
                <a16:creationId xmlns:a16="http://schemas.microsoft.com/office/drawing/2014/main" id="{1B19D019-833C-43C8-B141-02084345A2F7}"/>
              </a:ext>
            </a:extLst>
          </p:cNvPr>
          <p:cNvSpPr/>
          <p:nvPr/>
        </p:nvSpPr>
        <p:spPr>
          <a:xfrm>
            <a:off x="7315199" y="170901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Results</a:t>
            </a:r>
            <a:endParaRPr lang="el-GR" sz="1400" b="1" dirty="0"/>
          </a:p>
        </p:txBody>
      </p:sp>
      <p:sp>
        <p:nvSpPr>
          <p:cNvPr id="21" name="Rounded Rectangle 7">
            <a:extLst>
              <a:ext uri="{FF2B5EF4-FFF2-40B4-BE49-F238E27FC236}">
                <a16:creationId xmlns:a16="http://schemas.microsoft.com/office/drawing/2014/main" id="{F8E77A2E-67DF-4ED5-AA03-00430A0A4664}"/>
              </a:ext>
            </a:extLst>
          </p:cNvPr>
          <p:cNvSpPr/>
          <p:nvPr/>
        </p:nvSpPr>
        <p:spPr>
          <a:xfrm>
            <a:off x="9753600" y="166650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AD8544-88D6-41A3-AEE9-6077BB77B34E}"/>
              </a:ext>
            </a:extLst>
          </p:cNvPr>
          <p:cNvSpPr txBox="1"/>
          <p:nvPr/>
        </p:nvSpPr>
        <p:spPr>
          <a:xfrm>
            <a:off x="0" y="183172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B0E6A31-E55A-4BCD-B495-4A12306A07A5}"/>
              </a:ext>
            </a:extLst>
          </p:cNvPr>
          <p:cNvSpPr txBox="1"/>
          <p:nvPr/>
        </p:nvSpPr>
        <p:spPr>
          <a:xfrm>
            <a:off x="4876800" y="199411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F413D5-B7B7-47F5-8F39-DEFB75E5E93A}"/>
              </a:ext>
            </a:extLst>
          </p:cNvPr>
          <p:cNvSpPr txBox="1"/>
          <p:nvPr/>
        </p:nvSpPr>
        <p:spPr>
          <a:xfrm>
            <a:off x="2438401" y="183172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623268C-DF18-4336-A9E4-8ECF45964DA3}"/>
              </a:ext>
            </a:extLst>
          </p:cNvPr>
          <p:cNvSpPr txBox="1"/>
          <p:nvPr/>
        </p:nvSpPr>
        <p:spPr>
          <a:xfrm>
            <a:off x="9753601" y="183172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4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10" grpId="0" animBg="1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CCDE2-100F-468D-8B32-32C278BCF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445" y="480335"/>
            <a:ext cx="10483679" cy="5524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200" b="1" dirty="0" err="1"/>
              <a:t>Ib</a:t>
            </a:r>
            <a:r>
              <a:rPr lang="en-US" sz="2200" b="1" dirty="0"/>
              <a:t>: Source of Information per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F1D46-67E9-4653-9834-95CE3427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8087948-5F35-43A7-90C9-42E7E8A6F4BD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pic>
        <p:nvPicPr>
          <p:cNvPr id="8" name="Picture 7" descr="Chart, bar chart&#10;&#10;Description automatically generated">
            <a:extLst>
              <a:ext uri="{FF2B5EF4-FFF2-40B4-BE49-F238E27FC236}">
                <a16:creationId xmlns:a16="http://schemas.microsoft.com/office/drawing/2014/main" id="{C7F8BF65-124C-4EA0-BE43-FDE03B2DF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38" y="1119131"/>
            <a:ext cx="8240275" cy="5258534"/>
          </a:xfrm>
          <a:prstGeom prst="rect">
            <a:avLst/>
          </a:prstGeom>
        </p:spPr>
      </p:pic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CF4D0186-7180-42E9-92FA-DE11D1E1E9C4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3C3E119D-5233-4C08-B2E0-BF00C00A45FF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2" name="Rounded Rectangle 5">
            <a:extLst>
              <a:ext uri="{FF2B5EF4-FFF2-40B4-BE49-F238E27FC236}">
                <a16:creationId xmlns:a16="http://schemas.microsoft.com/office/drawing/2014/main" id="{4CD74405-FDE6-4838-A792-226BF0962434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ounded Rectangle 6">
            <a:extLst>
              <a:ext uri="{FF2B5EF4-FFF2-40B4-BE49-F238E27FC236}">
                <a16:creationId xmlns:a16="http://schemas.microsoft.com/office/drawing/2014/main" id="{724F9D11-242B-4F98-9D63-52C2AB6DC509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8176EC3F-A4E2-4830-BC43-87B5532EC081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4A72DC-914A-4EC9-9237-C38BA8358AE5}"/>
              </a:ext>
            </a:extLst>
          </p:cNvPr>
          <p:cNvSpPr txBox="1"/>
          <p:nvPr/>
        </p:nvSpPr>
        <p:spPr>
          <a:xfrm>
            <a:off x="0" y="14886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993686-510F-425E-9D0E-76E2A8758FFA}"/>
              </a:ext>
            </a:extLst>
          </p:cNvPr>
          <p:cNvSpPr txBox="1"/>
          <p:nvPr/>
        </p:nvSpPr>
        <p:spPr>
          <a:xfrm>
            <a:off x="4876800" y="165099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A97FB0-5A2E-4363-9C72-0A156838A4FF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2A99E6-904C-4508-AFBB-93860907EDD6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CA4E62-1710-45BD-82D1-CB120B0DD3C5}"/>
              </a:ext>
            </a:extLst>
          </p:cNvPr>
          <p:cNvSpPr txBox="1"/>
          <p:nvPr/>
        </p:nvSpPr>
        <p:spPr>
          <a:xfrm>
            <a:off x="4876800" y="160287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000D39DA-C7C4-47B7-80B0-64E70CE273C9}"/>
              </a:ext>
            </a:extLst>
          </p:cNvPr>
          <p:cNvSpPr/>
          <p:nvPr/>
        </p:nvSpPr>
        <p:spPr>
          <a:xfrm>
            <a:off x="1414780" y="1571625"/>
            <a:ext cx="909320" cy="262285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EDF3ACC-310F-46D1-A561-C18430767928}"/>
              </a:ext>
            </a:extLst>
          </p:cNvPr>
          <p:cNvSpPr/>
          <p:nvPr/>
        </p:nvSpPr>
        <p:spPr>
          <a:xfrm>
            <a:off x="542925" y="4162425"/>
            <a:ext cx="1743075" cy="400134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30547530-3881-4199-AD47-BA725D3B5434}"/>
              </a:ext>
            </a:extLst>
          </p:cNvPr>
          <p:cNvSpPr/>
          <p:nvPr/>
        </p:nvSpPr>
        <p:spPr>
          <a:xfrm>
            <a:off x="542925" y="2000250"/>
            <a:ext cx="1781175" cy="29519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ame 26">
            <a:extLst>
              <a:ext uri="{FF2B5EF4-FFF2-40B4-BE49-F238E27FC236}">
                <a16:creationId xmlns:a16="http://schemas.microsoft.com/office/drawing/2014/main" id="{E7F9EAA6-08F2-4BA2-8F94-B002E78C53B5}"/>
              </a:ext>
            </a:extLst>
          </p:cNvPr>
          <p:cNvSpPr/>
          <p:nvPr/>
        </p:nvSpPr>
        <p:spPr>
          <a:xfrm>
            <a:off x="781051" y="2887833"/>
            <a:ext cx="1543050" cy="295246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ame 28">
            <a:extLst>
              <a:ext uri="{FF2B5EF4-FFF2-40B4-BE49-F238E27FC236}">
                <a16:creationId xmlns:a16="http://schemas.microsoft.com/office/drawing/2014/main" id="{7EDB7144-E440-4E0E-9DA4-FC57C3997BD5}"/>
              </a:ext>
            </a:extLst>
          </p:cNvPr>
          <p:cNvSpPr/>
          <p:nvPr/>
        </p:nvSpPr>
        <p:spPr>
          <a:xfrm>
            <a:off x="1219201" y="3319691"/>
            <a:ext cx="1104900" cy="308113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rame 29">
            <a:extLst>
              <a:ext uri="{FF2B5EF4-FFF2-40B4-BE49-F238E27FC236}">
                <a16:creationId xmlns:a16="http://schemas.microsoft.com/office/drawing/2014/main" id="{2E4EB24B-492A-403C-AA4A-81D0B2FE97B4}"/>
              </a:ext>
            </a:extLst>
          </p:cNvPr>
          <p:cNvSpPr/>
          <p:nvPr/>
        </p:nvSpPr>
        <p:spPr>
          <a:xfrm>
            <a:off x="1304925" y="2461782"/>
            <a:ext cx="1019175" cy="27419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25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8" grpId="0" animBg="1"/>
      <p:bldP spid="27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58BCC1A-9552-4015-95F4-37787C464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019" y="474516"/>
            <a:ext cx="10483679" cy="5704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200" b="1" dirty="0"/>
              <a:t> </a:t>
            </a:r>
            <a:r>
              <a:rPr lang="en-US" sz="2200" b="1" dirty="0" err="1"/>
              <a:t>Ic</a:t>
            </a:r>
            <a:r>
              <a:rPr lang="en-US" sz="2200" b="1" dirty="0"/>
              <a:t>: Source of Information per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96647-C1EE-4C71-883B-E6CDFBBB4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7948-5F35-43A7-90C9-42E7E8A6F4BD}" type="slidenum">
              <a:rPr lang="en-US" smtClean="0"/>
              <a:t>9</a:t>
            </a:fld>
            <a:endParaRPr lang="en-US"/>
          </a:p>
        </p:txBody>
      </p:sp>
      <p:pic>
        <p:nvPicPr>
          <p:cNvPr id="11" name="Picture 10" descr="Chart, bar chart&#10;&#10;Description automatically generated">
            <a:extLst>
              <a:ext uri="{FF2B5EF4-FFF2-40B4-BE49-F238E27FC236}">
                <a16:creationId xmlns:a16="http://schemas.microsoft.com/office/drawing/2014/main" id="{D2E8E908-2EA6-49C1-8F48-72676378AA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7" y="1528369"/>
            <a:ext cx="5956376" cy="3801063"/>
          </a:xfrm>
          <a:prstGeom prst="rect">
            <a:avLst/>
          </a:prstGeom>
        </p:spPr>
      </p:pic>
      <p:pic>
        <p:nvPicPr>
          <p:cNvPr id="13" name="Picture 12" descr="Chart, bar chart&#10;&#10;Description automatically generated">
            <a:extLst>
              <a:ext uri="{FF2B5EF4-FFF2-40B4-BE49-F238E27FC236}">
                <a16:creationId xmlns:a16="http://schemas.microsoft.com/office/drawing/2014/main" id="{4C24CF37-2305-4138-BF7C-BA312ACA0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624" y="1528370"/>
            <a:ext cx="5956376" cy="3801063"/>
          </a:xfrm>
          <a:prstGeom prst="rect">
            <a:avLst/>
          </a:prstGeom>
        </p:spPr>
      </p:pic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68A16FC3-D6A9-414B-9050-2490D472DF2B}"/>
              </a:ext>
            </a:extLst>
          </p:cNvPr>
          <p:cNvSpPr/>
          <p:nvPr/>
        </p:nvSpPr>
        <p:spPr>
          <a:xfrm>
            <a:off x="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ounded Rectangle 4">
            <a:extLst>
              <a:ext uri="{FF2B5EF4-FFF2-40B4-BE49-F238E27FC236}">
                <a16:creationId xmlns:a16="http://schemas.microsoft.com/office/drawing/2014/main" id="{C05FEDA8-2B5D-4AD1-B3F3-309B24B03439}"/>
              </a:ext>
            </a:extLst>
          </p:cNvPr>
          <p:cNvSpPr/>
          <p:nvPr/>
        </p:nvSpPr>
        <p:spPr>
          <a:xfrm>
            <a:off x="24384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9" name="Rounded Rectangle 5">
            <a:extLst>
              <a:ext uri="{FF2B5EF4-FFF2-40B4-BE49-F238E27FC236}">
                <a16:creationId xmlns:a16="http://schemas.microsoft.com/office/drawing/2014/main" id="{D33F32C0-8D8C-4460-9452-DD5DEC472FA7}"/>
              </a:ext>
            </a:extLst>
          </p:cNvPr>
          <p:cNvSpPr/>
          <p:nvPr/>
        </p:nvSpPr>
        <p:spPr>
          <a:xfrm>
            <a:off x="48768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Rounded Rectangle 6">
            <a:extLst>
              <a:ext uri="{FF2B5EF4-FFF2-40B4-BE49-F238E27FC236}">
                <a16:creationId xmlns:a16="http://schemas.microsoft.com/office/drawing/2014/main" id="{C6A2A5FC-A786-4C42-B58C-9CE8031592B9}"/>
              </a:ext>
            </a:extLst>
          </p:cNvPr>
          <p:cNvSpPr/>
          <p:nvPr/>
        </p:nvSpPr>
        <p:spPr>
          <a:xfrm>
            <a:off x="7315199" y="136589"/>
            <a:ext cx="2438400" cy="34082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ounded Rectangle 7">
            <a:extLst>
              <a:ext uri="{FF2B5EF4-FFF2-40B4-BE49-F238E27FC236}">
                <a16:creationId xmlns:a16="http://schemas.microsoft.com/office/drawing/2014/main" id="{942F4488-5139-4502-A9D3-3E18B59B5750}"/>
              </a:ext>
            </a:extLst>
          </p:cNvPr>
          <p:cNvSpPr/>
          <p:nvPr/>
        </p:nvSpPr>
        <p:spPr>
          <a:xfrm>
            <a:off x="9753600" y="132338"/>
            <a:ext cx="2438400" cy="340822"/>
          </a:xfrm>
          <a:prstGeom prst="roundRect">
            <a:avLst/>
          </a:prstGeom>
          <a:solidFill>
            <a:srgbClr val="BAD8F7">
              <a:alpha val="20000"/>
            </a:srgbClr>
          </a:solidFill>
          <a:ln>
            <a:solidFill>
              <a:srgbClr val="5B8EBD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DD0F30-05CF-4903-A5C2-4DB1C1FD9B2D}"/>
              </a:ext>
            </a:extLst>
          </p:cNvPr>
          <p:cNvSpPr txBox="1"/>
          <p:nvPr/>
        </p:nvSpPr>
        <p:spPr>
          <a:xfrm>
            <a:off x="0" y="14886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Objectives</a:t>
            </a:r>
            <a:endParaRPr lang="el-G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0D80103-5E21-4435-BDE1-E138FB2C0311}"/>
              </a:ext>
            </a:extLst>
          </p:cNvPr>
          <p:cNvSpPr txBox="1"/>
          <p:nvPr/>
        </p:nvSpPr>
        <p:spPr>
          <a:xfrm>
            <a:off x="2438401" y="148860"/>
            <a:ext cx="2371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Methods</a:t>
            </a:r>
            <a:endParaRPr lang="el-GR" sz="1400" b="1" dirty="0">
              <a:solidFill>
                <a:schemeClr val="bg1"/>
              </a:solidFill>
            </a:endParaRPr>
          </a:p>
          <a:p>
            <a:pPr algn="ctr"/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34A2C8-E494-4DBD-A078-3E3B0E6D2C2F}"/>
              </a:ext>
            </a:extLst>
          </p:cNvPr>
          <p:cNvSpPr txBox="1"/>
          <p:nvPr/>
        </p:nvSpPr>
        <p:spPr>
          <a:xfrm>
            <a:off x="7391400" y="1525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Results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E104D4-E4EE-4EC8-B0DA-4F2A5F7931EB}"/>
              </a:ext>
            </a:extLst>
          </p:cNvPr>
          <p:cNvSpPr txBox="1"/>
          <p:nvPr/>
        </p:nvSpPr>
        <p:spPr>
          <a:xfrm>
            <a:off x="9753601" y="148860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Conclusion</a:t>
            </a:r>
            <a:endParaRPr lang="el-GR" sz="1400" b="1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F65E38-1EB3-48A5-A0CA-C1216D65C911}"/>
              </a:ext>
            </a:extLst>
          </p:cNvPr>
          <p:cNvSpPr txBox="1"/>
          <p:nvPr/>
        </p:nvSpPr>
        <p:spPr>
          <a:xfrm>
            <a:off x="4887843" y="134999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Study Sample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9" name="Frame 28">
            <a:extLst>
              <a:ext uri="{FF2B5EF4-FFF2-40B4-BE49-F238E27FC236}">
                <a16:creationId xmlns:a16="http://schemas.microsoft.com/office/drawing/2014/main" id="{FF23A15F-3CC5-404B-BD11-70FC64C79245}"/>
              </a:ext>
            </a:extLst>
          </p:cNvPr>
          <p:cNvSpPr/>
          <p:nvPr/>
        </p:nvSpPr>
        <p:spPr>
          <a:xfrm>
            <a:off x="6600826" y="2381249"/>
            <a:ext cx="990600" cy="266617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rame 29">
            <a:extLst>
              <a:ext uri="{FF2B5EF4-FFF2-40B4-BE49-F238E27FC236}">
                <a16:creationId xmlns:a16="http://schemas.microsoft.com/office/drawing/2014/main" id="{51F29DFC-F9BD-4476-8C53-041A482E21D6}"/>
              </a:ext>
            </a:extLst>
          </p:cNvPr>
          <p:cNvSpPr/>
          <p:nvPr/>
        </p:nvSpPr>
        <p:spPr>
          <a:xfrm>
            <a:off x="6500813" y="4718611"/>
            <a:ext cx="1090614" cy="266618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Frame 32">
            <a:extLst>
              <a:ext uri="{FF2B5EF4-FFF2-40B4-BE49-F238E27FC236}">
                <a16:creationId xmlns:a16="http://schemas.microsoft.com/office/drawing/2014/main" id="{445DBC05-8F67-470D-B0E1-7F6944E13FE1}"/>
              </a:ext>
            </a:extLst>
          </p:cNvPr>
          <p:cNvSpPr/>
          <p:nvPr/>
        </p:nvSpPr>
        <p:spPr>
          <a:xfrm>
            <a:off x="360629" y="4735842"/>
            <a:ext cx="1119301" cy="280905"/>
          </a:xfrm>
          <a:prstGeom prst="fram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Frame 35">
            <a:extLst>
              <a:ext uri="{FF2B5EF4-FFF2-40B4-BE49-F238E27FC236}">
                <a16:creationId xmlns:a16="http://schemas.microsoft.com/office/drawing/2014/main" id="{D7678BEF-7E12-461F-AA07-664EAA5D4B77}"/>
              </a:ext>
            </a:extLst>
          </p:cNvPr>
          <p:cNvSpPr/>
          <p:nvPr/>
        </p:nvSpPr>
        <p:spPr>
          <a:xfrm>
            <a:off x="360628" y="4730121"/>
            <a:ext cx="1119301" cy="298268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Frame 45">
            <a:extLst>
              <a:ext uri="{FF2B5EF4-FFF2-40B4-BE49-F238E27FC236}">
                <a16:creationId xmlns:a16="http://schemas.microsoft.com/office/drawing/2014/main" id="{48B4A61B-C6D7-40FD-A3AF-0560F45B0881}"/>
              </a:ext>
            </a:extLst>
          </p:cNvPr>
          <p:cNvSpPr/>
          <p:nvPr/>
        </p:nvSpPr>
        <p:spPr>
          <a:xfrm>
            <a:off x="389204" y="2679614"/>
            <a:ext cx="1119301" cy="290429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Frame 46">
            <a:extLst>
              <a:ext uri="{FF2B5EF4-FFF2-40B4-BE49-F238E27FC236}">
                <a16:creationId xmlns:a16="http://schemas.microsoft.com/office/drawing/2014/main" id="{48C5FD35-2286-4EEB-AE3F-FEF8937B380D}"/>
              </a:ext>
            </a:extLst>
          </p:cNvPr>
          <p:cNvSpPr/>
          <p:nvPr/>
        </p:nvSpPr>
        <p:spPr>
          <a:xfrm>
            <a:off x="169290" y="3288447"/>
            <a:ext cx="1339215" cy="280905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85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3" grpId="0" animBg="1"/>
      <p:bldP spid="36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1499</TotalTime>
  <Words>2199</Words>
  <Application>Microsoft Office PowerPoint</Application>
  <PresentationFormat>Widescreen</PresentationFormat>
  <Paragraphs>940</Paragraphs>
  <Slides>21</Slides>
  <Notes>21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Corbel</vt:lpstr>
      <vt:lpstr>Segoe UI</vt:lpstr>
      <vt:lpstr>Times New Roman</vt:lpstr>
      <vt:lpstr>Verdana</vt:lpstr>
      <vt:lpstr>Office Theme</vt:lpstr>
      <vt:lpstr>PowerPoint-præsentation</vt:lpstr>
      <vt:lpstr>PowerPoint-præsentation</vt:lpstr>
      <vt:lpstr>PowerPoint-præsentation</vt:lpstr>
      <vt:lpstr>Inclusion criteria of responders for valproate</vt:lpstr>
      <vt:lpstr>Inclusion criteria of responders for oral retinoids</vt:lpstr>
      <vt:lpstr>Overview response per country</vt:lpstr>
      <vt:lpstr>Ia : Awareness of the risks per group</vt:lpstr>
      <vt:lpstr>Ib: Source of Information per group</vt:lpstr>
      <vt:lpstr> Ic: Source of Information per group</vt:lpstr>
      <vt:lpstr>IIa: Recall of measures by patients</vt:lpstr>
      <vt:lpstr>IIb: Performance of pregnancy testing</vt:lpstr>
      <vt:lpstr>IIc: Contraception use </vt:lpstr>
      <vt:lpstr>Results IId: Contraception use stratified by age</vt:lpstr>
      <vt:lpstr>IIIa: Awareness and use of measures by pharmacists</vt:lpstr>
      <vt:lpstr>IIIb: Awareness and use of measures by pharmacists per country</vt:lpstr>
      <vt:lpstr>IVa: Awareness and use of measures by prescribers</vt:lpstr>
      <vt:lpstr>IVb: Awareness and use of measures by prescribers per country</vt:lpstr>
      <vt:lpstr>V: Changes to practice after the measures were implemented in 2018 </vt:lpstr>
      <vt:lpstr>PowerPoint-præsentation</vt:lpstr>
      <vt:lpstr> Limitations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Lili, A. (Anastasia)</dc:creator>
  <cp:lastModifiedBy>Ramune Jacobsen</cp:lastModifiedBy>
  <cp:revision>193</cp:revision>
  <dcterms:created xsi:type="dcterms:W3CDTF">2021-01-04T10:42:55Z</dcterms:created>
  <dcterms:modified xsi:type="dcterms:W3CDTF">2021-02-17T12:40:47Z</dcterms:modified>
</cp:coreProperties>
</file>