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8" r:id="rId1"/>
  </p:sldMasterIdLst>
  <p:notesMasterIdLst>
    <p:notesMasterId r:id="rId16"/>
  </p:notesMasterIdLst>
  <p:handoutMasterIdLst>
    <p:handoutMasterId r:id="rId17"/>
  </p:handoutMasterIdLst>
  <p:sldIdLst>
    <p:sldId id="261" r:id="rId2"/>
    <p:sldId id="274" r:id="rId3"/>
    <p:sldId id="271" r:id="rId4"/>
    <p:sldId id="272" r:id="rId5"/>
    <p:sldId id="275" r:id="rId6"/>
    <p:sldId id="273" r:id="rId7"/>
    <p:sldId id="278" r:id="rId8"/>
    <p:sldId id="299" r:id="rId9"/>
    <p:sldId id="300" r:id="rId10"/>
    <p:sldId id="279" r:id="rId11"/>
    <p:sldId id="280" r:id="rId12"/>
    <p:sldId id="297" r:id="rId13"/>
    <p:sldId id="301" r:id="rId14"/>
    <p:sldId id="29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orient="horz" pos="3975">
          <p15:clr>
            <a:srgbClr val="A4A3A4"/>
          </p15:clr>
        </p15:guide>
        <p15:guide id="4" orient="horz" pos="1030">
          <p15:clr>
            <a:srgbClr val="A4A3A4"/>
          </p15:clr>
        </p15:guide>
        <p15:guide id="5" pos="7312">
          <p15:clr>
            <a:srgbClr val="A4A3A4"/>
          </p15:clr>
        </p15:guide>
        <p15:guide id="6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865" autoAdjust="0"/>
  </p:normalViewPr>
  <p:slideViewPr>
    <p:cSldViewPr snapToGrid="0" showGuides="1">
      <p:cViewPr varScale="1">
        <p:scale>
          <a:sx n="64" d="100"/>
          <a:sy n="64" d="100"/>
        </p:scale>
        <p:origin x="712" y="40"/>
      </p:cViewPr>
      <p:guideLst>
        <p:guide orient="horz" pos="936"/>
        <p:guide orient="horz" pos="391"/>
        <p:guide orient="horz" pos="3975"/>
        <p:guide orient="horz" pos="1030"/>
        <p:guide pos="7312"/>
        <p:guide pos="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28"/>
    </p:cViewPr>
  </p:sorterViewPr>
  <p:notesViewPr>
    <p:cSldViewPr snapToGrid="0"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glossary/pharmacovigilance-risk-assessment-committe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ma.europa.eu/en/glossary/prac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79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368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881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179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393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810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398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198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38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effectLst/>
              </a:rPr>
              <a:t>The </a:t>
            </a:r>
            <a:r>
              <a:rPr lang="en-US" b="1" dirty="0" smtClean="0">
                <a:effectLst/>
                <a:hlinkClick r:id="rId3" tooltip="The committee that is responsible for assessing all aspects of the risk management of medicines for human use. Abbreviated as PRAC. &#10; &#10; More information can be found under 'Pharmacovigilance Risk Assessment Committee (PRAC)'."/>
              </a:rPr>
              <a:t>Pharmacovigilance Risk Assessment Committee</a:t>
            </a:r>
            <a:r>
              <a:rPr lang="en-US" b="1" dirty="0" smtClean="0">
                <a:effectLst/>
              </a:rPr>
              <a:t> (</a:t>
            </a:r>
            <a:r>
              <a:rPr lang="en-US" b="1" dirty="0" smtClean="0">
                <a:effectLst/>
                <a:hlinkClick r:id="rId4" tooltip="Pharmacovigilance Risk Assessment Committee -  the committee that is responsible for assessing all aspects of the risk management of medicines for human use. &#10; &#10; More information can be found under 'Pharmacovigilance Risk Assessment Committee (PRAC)'."/>
              </a:rPr>
              <a:t>PRAC</a:t>
            </a:r>
            <a:r>
              <a:rPr lang="en-US" b="1" dirty="0" smtClean="0">
                <a:effectLst/>
              </a:rPr>
              <a:t>) is the European Medicines Agency's (EMA) committee responsible for assessing and monitoring the safety of human medicines.</a:t>
            </a:r>
            <a:endParaRPr lang="en-GB" dirty="0" smtClean="0"/>
          </a:p>
          <a:p>
            <a:endParaRPr lang="da-DK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5533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5521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 lets take a look at</a:t>
            </a:r>
            <a:r>
              <a:rPr lang="en-GB" baseline="0" dirty="0" smtClean="0"/>
              <a:t> educational material and some warning on packages in Denmark. </a:t>
            </a:r>
          </a:p>
          <a:p>
            <a:endParaRPr lang="en-GB" baseline="0" dirty="0"/>
          </a:p>
          <a:p>
            <a:r>
              <a:rPr lang="en-GB" baseline="0" dirty="0" smtClean="0"/>
              <a:t>All the education material can be found on the </a:t>
            </a:r>
            <a:r>
              <a:rPr lang="en-GB" baseline="0" dirty="0" err="1" smtClean="0"/>
              <a:t>Lægemidelstyreslsen</a:t>
            </a:r>
            <a:r>
              <a:rPr lang="en-GB" baseline="0" dirty="0" smtClean="0"/>
              <a:t> website. Let’s take a closer look.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To show the labels, another colleague just went to a pharmacy and took some pictures. And here they are.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300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413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87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hyperlink" Target="http://www.designguide.ku.dk/ku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image.ku.dk/lightbox/211/13407586855728741badb20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smtClean="0"/>
              <a:t>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endParaRPr lang="en-GB" dirty="0"/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610733C-9034-4EF1-A134-C713BE098F55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 smtClean="0"/>
              <a:t>Navn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oplægsholder</a:t>
            </a:r>
            <a:r>
              <a:rPr lang="en-GB" dirty="0" smtClean="0"/>
              <a:t>, KU-</a:t>
            </a:r>
            <a:r>
              <a:rPr lang="en-GB" dirty="0" err="1" smtClean="0"/>
              <a:t>enhed</a:t>
            </a:r>
            <a:r>
              <a:rPr lang="en-GB" dirty="0" smtClean="0"/>
              <a:t>, </a:t>
            </a:r>
            <a:r>
              <a:rPr lang="en-GB" dirty="0" err="1" smtClean="0"/>
              <a:t>sted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dato</a:t>
            </a:r>
            <a:endParaRPr lang="en-GB" dirty="0"/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undertitel</a:t>
            </a:r>
            <a:endParaRPr lang="en-GB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35125"/>
            <a:ext cx="11012487" cy="4675188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overskrift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54C8-09F9-49F3-9200-F6E55E50E9FD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r>
              <a:rPr lang="en-GB" dirty="0" smtClean="0"/>
              <a:t> 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43638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2C5F-F0E5-452B-A2F2-3EA33BA229B5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55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venstr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r>
              <a:rPr lang="en-GB" dirty="0" smtClean="0"/>
              <a:t> 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r>
              <a:rPr lang="en-GB" sz="2400" spc="100" dirty="0" smtClean="0">
                <a:solidFill>
                  <a:schemeClr val="bg1"/>
                </a:solidFill>
                <a:latin typeface="+mj-lt"/>
                <a:cs typeface="Microsoft New Tai Lue"/>
              </a:rPr>
              <a:t/>
            </a:r>
            <a:br>
              <a:rPr lang="en-GB" sz="2400" spc="100" dirty="0" smtClean="0">
                <a:solidFill>
                  <a:schemeClr val="bg1"/>
                </a:solidFill>
                <a:latin typeface="+mj-lt"/>
                <a:cs typeface="Microsoft New Tai Lue"/>
              </a:rPr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6445-93A7-4948-90C3-5E545867631D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56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r>
              <a:rPr lang="en-GB" dirty="0" smtClean="0"/>
              <a:t>  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FD51-CB30-4E30-94A9-3C7B4B0535D6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6243638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19138" indent="-357188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01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venst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6408000" tIns="360000" rIns="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smtClean="0"/>
              <a:t>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4329-2AA9-435B-BDB4-F4C3408B6DCE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19138" indent="-358775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27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al-punktopstilling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4807-3496-47E8-915B-96DB96A167BC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620713"/>
            <a:ext cx="11012487" cy="5682589"/>
          </a:xfrm>
          <a:noFill/>
        </p:spPr>
        <p:txBody>
          <a:bodyPr lIns="0" tIns="0" rIns="0" bIns="0"/>
          <a:lstStyle>
            <a:lvl1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83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 userDrawn="1"/>
        </p:nvSpPr>
        <p:spPr>
          <a:xfrm>
            <a:off x="421280" y="612884"/>
            <a:ext cx="1167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b="1" dirty="0" smtClean="0">
                <a:solidFill>
                  <a:schemeClr val="bg1"/>
                </a:solidFill>
              </a:rPr>
              <a:t>”</a:t>
            </a:r>
            <a:endParaRPr lang="en-GB" sz="15000" b="1" dirty="0">
              <a:solidFill>
                <a:schemeClr val="bg1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03B-DE17-4D8C-BE2B-1AD42424342D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/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2712" y="5934971"/>
            <a:ext cx="11019496" cy="367404"/>
          </a:xfrm>
        </p:spPr>
        <p:txBody>
          <a:bodyPr>
            <a:norm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 smtClean="0"/>
              <a:t>Navn</a:t>
            </a:r>
            <a:r>
              <a:rPr lang="en-GB" dirty="0" smtClean="0"/>
              <a:t>, </a:t>
            </a:r>
            <a:r>
              <a:rPr lang="en-GB" dirty="0" err="1" smtClean="0"/>
              <a:t>kilde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96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ejlede tek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4F7B-C476-4203-AE9B-5470D905B3E4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4" y="1628775"/>
            <a:ext cx="5358535" cy="4674527"/>
          </a:xfrm>
          <a:noFill/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6244503" y="1628775"/>
            <a:ext cx="5356948" cy="4674527"/>
          </a:xfrm>
          <a:noFill/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35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overskrift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308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363C-5D45-41B3-8FA7-E4A3C28213BA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628775"/>
            <a:ext cx="11012487" cy="4673600"/>
          </a:xfrm>
        </p:spPr>
        <p:txBody>
          <a:bodyPr anchor="t" anchorCtr="0"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88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overskrift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C15-2114-4FA8-A531-51E467CB49E5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3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en-GB" dirty="0" smtClean="0"/>
              <a:t>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64773BD-B564-4031-8BC1-8FE44AEFACDB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  <a:endParaRPr lang="en-GB" dirty="0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 smtClean="0"/>
              <a:t>Navn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oplægsholder</a:t>
            </a:r>
            <a:r>
              <a:rPr lang="en-GB" dirty="0" smtClean="0"/>
              <a:t>, KU-</a:t>
            </a:r>
            <a:r>
              <a:rPr lang="en-GB" dirty="0" err="1" smtClean="0"/>
              <a:t>enhed</a:t>
            </a:r>
            <a:r>
              <a:rPr lang="en-GB" dirty="0" smtClean="0"/>
              <a:t>, </a:t>
            </a:r>
            <a:r>
              <a:rPr lang="en-GB" dirty="0" err="1" smtClean="0"/>
              <a:t>sted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dato</a:t>
            </a:r>
            <a:endParaRPr lang="en-GB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E5B2-C656-407A-ACD0-1DF350477539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3000" dirty="0" err="1" smtClean="0">
                <a:solidFill>
                  <a:schemeClr val="tx1"/>
                </a:solidFill>
              </a:rPr>
              <a:t>Brugerguide</a:t>
            </a:r>
            <a:r>
              <a:rPr lang="en-GB" baseline="0" dirty="0" smtClean="0">
                <a:solidFill>
                  <a:schemeClr val="tx1"/>
                </a:solidFill>
              </a:rPr>
              <a:t> </a:t>
            </a:r>
            <a:r>
              <a:rPr lang="en-GB" sz="1800" baseline="0" dirty="0" smtClean="0">
                <a:solidFill>
                  <a:schemeClr val="tx1"/>
                </a:solidFill>
              </a:rPr>
              <a:t>– </a:t>
            </a:r>
            <a:r>
              <a:rPr lang="en-GB" sz="1800" dirty="0" err="1" smtClean="0">
                <a:solidFill>
                  <a:schemeClr val="tx1"/>
                </a:solidFill>
              </a:rPr>
              <a:t>Slet</a:t>
            </a:r>
            <a:r>
              <a:rPr lang="en-GB" sz="1800" dirty="0" smtClean="0">
                <a:solidFill>
                  <a:schemeClr val="tx1"/>
                </a:solidFill>
              </a:rPr>
              <a:t>, </a:t>
            </a:r>
            <a:r>
              <a:rPr lang="en-GB" sz="1800" dirty="0" err="1" smtClean="0">
                <a:solidFill>
                  <a:schemeClr val="tx1"/>
                </a:solidFill>
              </a:rPr>
              <a:t>før</a:t>
            </a:r>
            <a:r>
              <a:rPr lang="en-GB" sz="1800" dirty="0" smtClean="0">
                <a:solidFill>
                  <a:schemeClr val="tx1"/>
                </a:solidFill>
              </a:rPr>
              <a:t> du </a:t>
            </a:r>
            <a:r>
              <a:rPr lang="en-GB" sz="1800" dirty="0" err="1" smtClean="0">
                <a:solidFill>
                  <a:schemeClr val="tx1"/>
                </a:solidFill>
              </a:rPr>
              <a:t>færdiggør</a:t>
            </a:r>
            <a:r>
              <a:rPr lang="en-GB" sz="1800" dirty="0" smtClean="0">
                <a:solidFill>
                  <a:schemeClr val="tx1"/>
                </a:solidFill>
              </a:rPr>
              <a:t> din</a:t>
            </a:r>
            <a:r>
              <a:rPr lang="en-GB" sz="1800" baseline="0" dirty="0" smtClean="0">
                <a:solidFill>
                  <a:schemeClr val="tx1"/>
                </a:solidFill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</a:rPr>
              <a:t>præsentation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4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åbner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PowerPoint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din KU-pc,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åbner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4:3-format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med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dansk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KU-logo.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klikker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KU-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fanen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værktøjslinjen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via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knappen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mellem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skabeloner</a:t>
            </a:r>
            <a:endParaRPr lang="en-GB" sz="8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henholdsvis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dansk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engelsk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formaterne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4:3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16:9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fuld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eller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”tom” version (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fulde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version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et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eksempel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hver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diastype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venstrespalten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8900" lvl="0" indent="-88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demopræsentation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med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indsat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tekst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engelsk</a:t>
            </a:r>
            <a:endParaRPr lang="en-GB" sz="8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bruger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fuld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version,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skal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slette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dias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du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ikke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vil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bruge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brugere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m.fl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hente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PowerPoint-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skabelonerne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baseline="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</a:t>
            </a:r>
            <a:br>
              <a:rPr lang="en-GB" sz="800" dirty="0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en-GB" sz="800" dirty="0" err="1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skabeloner</a:t>
            </a:r>
            <a:r>
              <a:rPr lang="en-GB" sz="800" dirty="0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GB" sz="800" dirty="0" err="1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powerpoint</a:t>
            </a:r>
            <a:r>
              <a:rPr lang="en-GB" sz="800" dirty="0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br>
              <a:rPr lang="en-GB" sz="800" dirty="0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en-GB" sz="800" dirty="0" err="1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praesentationer</a:t>
            </a:r>
            <a:r>
              <a:rPr lang="en-GB" sz="800" dirty="0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endParaRPr lang="en-GB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2576655" y="4237555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topmenuen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Sidefod</a:t>
            </a:r>
            <a:endParaRPr lang="en-GB" sz="800" b="1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felterne</a:t>
            </a:r>
            <a:endParaRPr lang="en-GB" sz="8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alle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eller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det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kun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skal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være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enkelt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dias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placeres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højre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side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grå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topbjælke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587375" y="5678667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  <a:b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  <a:endParaRPr lang="en-GB" altLang="da-DK" sz="8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1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940574"/>
            <a:ext cx="395416" cy="126627"/>
          </a:xfrm>
          <a:prstGeom prst="rect">
            <a:avLst/>
          </a:prstGeom>
        </p:spPr>
      </p:pic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2587038" y="2582327"/>
            <a:ext cx="162424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en-GB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  <a:endParaRPr lang="en-GB" altLang="da-DK" sz="8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2576655" y="3571524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en-GB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  <a:endParaRPr lang="en-GB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henholdsvis 4:3- og 16:9-format via dette link:</a:t>
            </a:r>
            <a:b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</a:t>
            </a:r>
            <a:r>
              <a:rPr lang="en-GB" sz="800" b="0" baseline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 </a:t>
            </a:r>
            <a:endParaRPr lang="en-GB" sz="800" b="0" noProof="1" smtClean="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  <a:endParaRPr lang="en-GB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  <a:endParaRPr lang="en-GB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  <a:endParaRPr lang="en-GB" sz="800" b="1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  <a:endParaRPr lang="en-GB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en-GB" sz="800" b="0" baseline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r>
              <a:rPr lang="en-GB" sz="800" b="0" baseline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GB" sz="800" b="0" baseline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www.designguide.ku.dk/ku/</a:t>
            </a:r>
            <a:b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skabeloner/powerpoint/</a:t>
            </a:r>
            <a:b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0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61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2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3" name="Text Box 48"/>
          <p:cNvSpPr txBox="1">
            <a:spLocks noChangeArrowheads="1"/>
          </p:cNvSpPr>
          <p:nvPr userDrawn="1"/>
        </p:nvSpPr>
        <p:spPr bwMode="auto">
          <a:xfrm>
            <a:off x="2564067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en-GB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en-GB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en-GB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4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4231619" y="1844048"/>
            <a:ext cx="235367" cy="418987"/>
          </a:xfrm>
          <a:prstGeom prst="rect">
            <a:avLst/>
          </a:prstGeom>
        </p:spPr>
      </p:pic>
      <p:sp>
        <p:nvSpPr>
          <p:cNvPr id="65" name="Freeform 10"/>
          <p:cNvSpPr>
            <a:spLocks noChangeAspect="1"/>
          </p:cNvSpPr>
          <p:nvPr userDrawn="1"/>
        </p:nvSpPr>
        <p:spPr>
          <a:xfrm rot="19800000">
            <a:off x="4404080" y="1900198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6" name="Freeform 10"/>
          <p:cNvSpPr>
            <a:spLocks noChangeAspect="1"/>
          </p:cNvSpPr>
          <p:nvPr userDrawn="1"/>
        </p:nvSpPr>
        <p:spPr>
          <a:xfrm rot="19800000">
            <a:off x="4416414" y="2138150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høj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8804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r>
              <a:rPr lang="en-GB" dirty="0" smtClean="0"/>
              <a:t>  </a:t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164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333159E-FBB4-453B-BB73-EC3ABA0B9EC3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164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164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 smtClean="0"/>
              <a:t>Navn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oplægsholder</a:t>
            </a:r>
            <a:r>
              <a:rPr lang="en-GB" dirty="0" smtClean="0"/>
              <a:t>, KU-</a:t>
            </a:r>
            <a:r>
              <a:rPr lang="en-GB" dirty="0" err="1" smtClean="0"/>
              <a:t>enhed</a:t>
            </a:r>
            <a:r>
              <a:rPr lang="en-GB" dirty="0" smtClean="0"/>
              <a:t>, </a:t>
            </a:r>
            <a:r>
              <a:rPr lang="en-GB" dirty="0" err="1" smtClean="0"/>
              <a:t>sted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dato</a:t>
            </a:r>
            <a:endParaRPr lang="en-GB" dirty="0"/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undertitel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45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r>
              <a:rPr lang="en-GB" dirty="0" smtClean="0"/>
              <a:t>  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72EBC29C-0917-4C4D-9E80-3B6188930562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  <a:endParaRPr lang="en-GB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GB" dirty="0" err="1" smtClean="0"/>
              <a:t>Navn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oplægsholder</a:t>
            </a:r>
            <a:r>
              <a:rPr lang="en-GB" dirty="0" smtClean="0"/>
              <a:t>, KU-</a:t>
            </a:r>
            <a:r>
              <a:rPr lang="en-GB" dirty="0" err="1" smtClean="0"/>
              <a:t>enhed</a:t>
            </a:r>
            <a:r>
              <a:rPr lang="en-GB" dirty="0" smtClean="0"/>
              <a:t>, </a:t>
            </a:r>
            <a:r>
              <a:rPr lang="en-GB" dirty="0" err="1" smtClean="0"/>
              <a:t>sted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dato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8880D59A-D7B0-4B9B-8B78-E4C3DDBABBD4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master</a:t>
            </a:r>
            <a:endParaRPr lang="en-GB" dirty="0"/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undertitel</a:t>
            </a:r>
            <a:endParaRPr lang="en-GB" dirty="0"/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 smtClean="0"/>
              <a:t>Navn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oplægsholder</a:t>
            </a:r>
            <a:r>
              <a:rPr lang="en-GB" dirty="0" smtClean="0"/>
              <a:t>, KU-</a:t>
            </a:r>
            <a:r>
              <a:rPr lang="en-GB" dirty="0" err="1" smtClean="0"/>
              <a:t>enhed</a:t>
            </a:r>
            <a:r>
              <a:rPr lang="en-GB" dirty="0" smtClean="0"/>
              <a:t>, </a:t>
            </a:r>
            <a:r>
              <a:rPr lang="en-GB" dirty="0" err="1" smtClean="0"/>
              <a:t>sted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dato</a:t>
            </a:r>
            <a:endParaRPr lang="en-GB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DACD5312-4BB5-4AD3-ABB6-C66798F20444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 smtClean="0"/>
              <a:t>Navn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oplægsholder</a:t>
            </a:r>
            <a:r>
              <a:rPr lang="en-GB" dirty="0" smtClean="0"/>
              <a:t>, KU-</a:t>
            </a:r>
            <a:r>
              <a:rPr lang="en-GB" dirty="0" err="1" smtClean="0"/>
              <a:t>enhed</a:t>
            </a:r>
            <a:r>
              <a:rPr lang="en-GB" dirty="0" smtClean="0"/>
              <a:t>, </a:t>
            </a:r>
            <a:r>
              <a:rPr lang="en-GB" dirty="0" err="1" smtClean="0"/>
              <a:t>sted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dato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5186"/>
          </a:xfrm>
        </p:spPr>
        <p:txBody>
          <a:bodyPr/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35125"/>
            <a:ext cx="1101248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indsætte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8535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indsætte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4502" y="1635125"/>
            <a:ext cx="5356948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indsætte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FEAA-BA47-4F55-BB2A-ABDD4DBF5CDE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3639" y="1635125"/>
            <a:ext cx="5357812" cy="4675187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939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indsætte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542C-E4D2-4366-8573-42718107279F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5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35125"/>
            <a:ext cx="11012487" cy="4675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smtClean="0"/>
              <a:t>4</a:t>
            </a:r>
          </a:p>
          <a:p>
            <a:pPr lvl="4"/>
            <a:r>
              <a:rPr lang="en-GB" dirty="0" smtClean="0"/>
              <a:t>5</a:t>
            </a:r>
          </a:p>
          <a:p>
            <a:pPr lvl="5"/>
            <a:r>
              <a:rPr lang="en-GB" dirty="0" smtClean="0"/>
              <a:t>6</a:t>
            </a:r>
          </a:p>
          <a:p>
            <a:pPr lvl="6"/>
            <a:r>
              <a:rPr lang="en-GB" dirty="0" smtClean="0"/>
              <a:t>7</a:t>
            </a:r>
          </a:p>
          <a:p>
            <a:pPr lvl="7"/>
            <a:r>
              <a:rPr lang="en-GB" dirty="0" smtClean="0"/>
              <a:t>8</a:t>
            </a:r>
          </a:p>
          <a:p>
            <a:pPr lvl="8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7" name="Rectangle 19"/>
          <p:cNvSpPr/>
          <p:nvPr userDrawn="1"/>
        </p:nvSpPr>
        <p:spPr>
          <a:xfrm>
            <a:off x="0" y="2"/>
            <a:ext cx="12192000" cy="332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4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8" y="96467"/>
            <a:ext cx="2346641" cy="159521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4276E65D-4FB3-40ED-B65A-20F69F4A226A}" type="datetime1">
              <a:rPr lang="en-GB" smtClean="0"/>
              <a:t>25/02/2021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3" r:id="rId3"/>
    <p:sldLayoutId id="2147483671" r:id="rId4"/>
    <p:sldLayoutId id="2147483659" r:id="rId5"/>
    <p:sldLayoutId id="2147483672" r:id="rId6"/>
    <p:sldLayoutId id="2147483660" r:id="rId7"/>
    <p:sldLayoutId id="2147483662" r:id="rId8"/>
    <p:sldLayoutId id="2147483684" r:id="rId9"/>
    <p:sldLayoutId id="2147483685" r:id="rId10"/>
    <p:sldLayoutId id="2147483677" r:id="rId11"/>
    <p:sldLayoutId id="2147483675" r:id="rId12"/>
    <p:sldLayoutId id="2147483676" r:id="rId13"/>
    <p:sldLayoutId id="2147483678" r:id="rId14"/>
    <p:sldLayoutId id="2147483681" r:id="rId15"/>
    <p:sldLayoutId id="2147483682" r:id="rId16"/>
    <p:sldLayoutId id="2147483683" r:id="rId17"/>
    <p:sldLayoutId id="2147483687" r:id="rId18"/>
    <p:sldLayoutId id="2147483664" r:id="rId19"/>
    <p:sldLayoutId id="2147483665" r:id="rId20"/>
    <p:sldLayoutId id="2147483689" r:id="rId21"/>
    <p:sldLayoutId id="2147483688" r:id="rId22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spc="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73150" indent="-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3540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da-DK" sz="18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0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k/imgres?imgurl=https%3A%2F%2Fwww.nicepng.com%2Fpng%2Fdetail%2F10-105457_future-research-png-going-forward-png.png&amp;imgrefurl=https%3A%2F%2Fwww.nicepng.com%2Fourpic%2Fu2q8a9e6u2y3q8y3_future-research-png-going-forward-png%2F&amp;tbnid=lnt6yfooK-o8cM&amp;vet=12ahUKEwjYzturj_7uAhXXtCoKHT1GB6QQMygnegUIARDhAQ..i&amp;docid=2Uph0ndSvwNxyM&amp;w=820&amp;h=412&amp;q=future%20research&amp;ved=2ahUKEwjYzturj_7uAhXXtCoKHT1GB6QQMygnegUIARDhAQ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ro.medicin.dk/Medicin/Praeparater/9013" TargetMode="External"/><Relationship Id="rId3" Type="http://schemas.openxmlformats.org/officeDocument/2006/relationships/hyperlink" Target="https://pro.medicin.dk/Medicin/Praeparater/2827" TargetMode="External"/><Relationship Id="rId7" Type="http://schemas.openxmlformats.org/officeDocument/2006/relationships/hyperlink" Target="https://pro.medicin.dk/Medicin/Praeparater/70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pro.medicin.dk/Medicin/Praeparater/707" TargetMode="External"/><Relationship Id="rId5" Type="http://schemas.openxmlformats.org/officeDocument/2006/relationships/hyperlink" Target="https://pro.medicin.dk/Medicin/Praeparater/7439" TargetMode="External"/><Relationship Id="rId10" Type="http://schemas.openxmlformats.org/officeDocument/2006/relationships/hyperlink" Target="https://pro.medicin.dk/Medicin/Praeparater/4522" TargetMode="External"/><Relationship Id="rId4" Type="http://schemas.openxmlformats.org/officeDocument/2006/relationships/hyperlink" Target="https://pro.medicin.dk/Medicin/Praeparater/1899" TargetMode="External"/><Relationship Id="rId9" Type="http://schemas.openxmlformats.org/officeDocument/2006/relationships/hyperlink" Target="https://pro.medicin.dk/Medicin/Praeparater/129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aegemiddelstyrelsen.dk/da/godkendelse/godkendelse-af-medicin/laegemidler-med-uddannelsesmateriale/dansk/?SearchPhrase=valproa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Ramune Jacobsen,</a:t>
            </a:r>
          </a:p>
          <a:p>
            <a:r>
              <a:rPr lang="en-GB" dirty="0" smtClean="0"/>
              <a:t>Social and clinical pharmacy research group</a:t>
            </a:r>
          </a:p>
          <a:p>
            <a:r>
              <a:rPr lang="en-GB" dirty="0" smtClean="0"/>
              <a:t>Department of Pharmacy 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87375" y="1020200"/>
            <a:ext cx="4948237" cy="2860037"/>
          </a:xfrm>
        </p:spPr>
        <p:txBody>
          <a:bodyPr/>
          <a:lstStyle/>
          <a:p>
            <a:r>
              <a:rPr lang="en-GB" dirty="0" smtClean="0"/>
              <a:t>Awareness and adherence to pregnancy prevention related to the use of teratogenic drugs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EMA tender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Qualitative study – questionnaire on awareness and adherence to 2018 measure</a:t>
            </a:r>
          </a:p>
          <a:p>
            <a:pPr lvl="1"/>
            <a:r>
              <a:rPr lang="en-GB" dirty="0" smtClean="0"/>
              <a:t>8 countries: </a:t>
            </a:r>
            <a:r>
              <a:rPr lang="en-GB" b="1" dirty="0" smtClean="0"/>
              <a:t>NL, </a:t>
            </a:r>
            <a:r>
              <a:rPr lang="en-GB" dirty="0" smtClean="0"/>
              <a:t>BE, DK, SP, PO, GR, SLO, LA</a:t>
            </a:r>
          </a:p>
          <a:p>
            <a:pPr marL="360363" lvl="1" indent="0">
              <a:buNone/>
            </a:pPr>
            <a:endParaRPr lang="en-GB" dirty="0" smtClean="0"/>
          </a:p>
          <a:p>
            <a:r>
              <a:rPr lang="en-GB" dirty="0" smtClean="0"/>
              <a:t>Quantitative study – register study for medication use and switch before after 2018</a:t>
            </a:r>
          </a:p>
          <a:p>
            <a:pPr lvl="1"/>
            <a:r>
              <a:rPr lang="en-GB" dirty="0" smtClean="0"/>
              <a:t>Currently being conducted 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1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4807-3496-47E8-915B-96DB96A167BC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11</a:t>
            </a:fld>
            <a:endParaRPr lang="en-GB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smtClean="0"/>
              <a:t>Results </a:t>
            </a:r>
            <a:r>
              <a:rPr lang="en-GB" dirty="0" smtClean="0"/>
              <a:t>of the Questionnaire study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53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learned for pharmacists in DK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Worse awareness about </a:t>
            </a:r>
            <a:r>
              <a:rPr lang="en-GB" b="1" dirty="0" smtClean="0"/>
              <a:t>teratogenicity of valproate </a:t>
            </a:r>
            <a:r>
              <a:rPr lang="en-GB" dirty="0" smtClean="0"/>
              <a:t>compared to prescribers and patients in DK, and pharmacists in other countries </a:t>
            </a:r>
          </a:p>
          <a:p>
            <a:r>
              <a:rPr lang="en-GB" dirty="0" smtClean="0"/>
              <a:t>Based on patients reports, </a:t>
            </a:r>
            <a:r>
              <a:rPr lang="en-GB" b="1" dirty="0" smtClean="0"/>
              <a:t>lacking counselling </a:t>
            </a:r>
            <a:r>
              <a:rPr lang="en-GB" dirty="0" smtClean="0"/>
              <a:t>on teratogenicity and importance of pregnancy prevention while dispensing valproate</a:t>
            </a:r>
          </a:p>
          <a:p>
            <a:r>
              <a:rPr lang="en-GB" dirty="0" smtClean="0"/>
              <a:t>A bit better, but still not as high as in other countries counselling on </a:t>
            </a:r>
            <a:r>
              <a:rPr lang="en-GB" dirty="0"/>
              <a:t>teratogenicity and importance of pregnancy prevention while dispensing</a:t>
            </a:r>
            <a:r>
              <a:rPr lang="en-GB" dirty="0" smtClean="0"/>
              <a:t> oral </a:t>
            </a:r>
            <a:r>
              <a:rPr lang="en-GB" dirty="0" err="1" smtClean="0"/>
              <a:t>retinoids</a:t>
            </a:r>
            <a:r>
              <a:rPr lang="en-GB" dirty="0" smtClean="0"/>
              <a:t>. </a:t>
            </a:r>
          </a:p>
          <a:p>
            <a:r>
              <a:rPr lang="en-GB" dirty="0" smtClean="0"/>
              <a:t>Poor awareness and use of </a:t>
            </a:r>
            <a:r>
              <a:rPr lang="en-GB" b="1" dirty="0" smtClean="0"/>
              <a:t>pharmacist check list while dispending oral </a:t>
            </a:r>
            <a:r>
              <a:rPr lang="en-GB" b="1" dirty="0" err="1" smtClean="0"/>
              <a:t>retinoids</a:t>
            </a:r>
            <a:r>
              <a:rPr lang="en-GB" b="1" dirty="0" smtClean="0"/>
              <a:t>, </a:t>
            </a:r>
            <a:r>
              <a:rPr lang="en-GB" dirty="0" smtClean="0"/>
              <a:t>but intentions to use it more in the future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12</a:t>
            </a:fld>
            <a:endParaRPr lang="en-GB" dirty="0"/>
          </a:p>
        </p:txBody>
      </p:sp>
      <p:pic>
        <p:nvPicPr>
          <p:cNvPr id="6" name="Billede 5" descr="C:\Users\rcx345\AppData\Local\Microsoft\Windows\INetCache\Content.MSO\A8E5FCF6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318" y="85745"/>
            <a:ext cx="2325552" cy="1931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6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research 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88963" y="1707357"/>
            <a:ext cx="11012488" cy="4675188"/>
          </a:xfrm>
        </p:spPr>
        <p:txBody>
          <a:bodyPr/>
          <a:lstStyle/>
          <a:p>
            <a:pPr marL="0" indent="0">
              <a:buNone/>
            </a:pPr>
            <a:r>
              <a:rPr lang="en-GB" i="1" dirty="0" smtClean="0"/>
              <a:t>Analysing existing data</a:t>
            </a:r>
          </a:p>
          <a:p>
            <a:r>
              <a:rPr lang="en-GB" dirty="0" smtClean="0"/>
              <a:t>Closer look at oral </a:t>
            </a:r>
            <a:r>
              <a:rPr lang="en-GB" dirty="0" err="1" smtClean="0"/>
              <a:t>retinoids</a:t>
            </a:r>
            <a:r>
              <a:rPr lang="en-GB" dirty="0" smtClean="0"/>
              <a:t> data for DK</a:t>
            </a:r>
          </a:p>
          <a:p>
            <a:r>
              <a:rPr lang="en-GB" dirty="0" smtClean="0"/>
              <a:t>Systematic analysis </a:t>
            </a:r>
            <a:r>
              <a:rPr lang="en-GB" dirty="0" err="1" smtClean="0"/>
              <a:t>og</a:t>
            </a:r>
            <a:r>
              <a:rPr lang="en-GB" dirty="0" smtClean="0"/>
              <a:t> open ended questions for DK</a:t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i="1" dirty="0" smtClean="0"/>
              <a:t>Future data collection</a:t>
            </a:r>
          </a:p>
          <a:p>
            <a:r>
              <a:rPr lang="en-GB" dirty="0" smtClean="0"/>
              <a:t>Study among pharmacy technicians in DK</a:t>
            </a:r>
          </a:p>
          <a:p>
            <a:r>
              <a:rPr lang="en-GB" dirty="0" smtClean="0"/>
              <a:t>Qualitative studies to deeper understand the results for prescribers, patients and pharmacists in DK 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13</a:t>
            </a:fld>
            <a:endParaRPr lang="en-GB" dirty="0"/>
          </a:p>
        </p:txBody>
      </p:sp>
      <p:pic>
        <p:nvPicPr>
          <p:cNvPr id="6" name="Billede 5" descr="Future Research Png - Going Forward Png Transparent PNG - 960x436 - Free  Download on Nice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800" y="399257"/>
            <a:ext cx="3356251" cy="169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182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4807-3496-47E8-915B-96DB96A167BC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14</a:t>
            </a:fld>
            <a:endParaRPr lang="en-GB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Billede 4" descr="C:\Users\rcx345\AppData\Local\Microsoft\Windows\INetCache\Content.MSO\AD3599E5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49" y="993913"/>
            <a:ext cx="6808304" cy="4810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70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 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Intro – Ramune</a:t>
            </a:r>
          </a:p>
          <a:p>
            <a:endParaRPr lang="en-GB" dirty="0" smtClean="0"/>
          </a:p>
          <a:p>
            <a:r>
              <a:rPr lang="en-GB" dirty="0" smtClean="0"/>
              <a:t>International study – Anastasia</a:t>
            </a:r>
          </a:p>
          <a:p>
            <a:endParaRPr lang="en-GB" dirty="0"/>
          </a:p>
          <a:p>
            <a:r>
              <a:rPr lang="en-GB" dirty="0" smtClean="0"/>
              <a:t>Valproate study in DK – Nadia (recorded)</a:t>
            </a:r>
          </a:p>
          <a:p>
            <a:endParaRPr lang="en-GB" dirty="0" smtClean="0"/>
          </a:p>
          <a:p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</a:t>
            </a:fld>
            <a:endParaRPr lang="en-GB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83" y="2192408"/>
            <a:ext cx="3705756" cy="1780311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258" y="3533843"/>
            <a:ext cx="3125311" cy="116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48640" y="1669774"/>
            <a:ext cx="5398859" cy="46405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FEAA-BA47-4F55-BB2A-ABDD4DBF5CDE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3</a:t>
            </a:fld>
            <a:endParaRPr lang="en-GB" dirty="0"/>
          </a:p>
        </p:txBody>
      </p:sp>
      <p:sp>
        <p:nvSpPr>
          <p:cNvPr id="11" name="Pladsholder til indhold 2"/>
          <p:cNvSpPr txBox="1">
            <a:spLocks/>
          </p:cNvSpPr>
          <p:nvPr/>
        </p:nvSpPr>
        <p:spPr>
          <a:xfrm>
            <a:off x="747423" y="1635124"/>
            <a:ext cx="10706319" cy="4675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a-DK" sz="24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marR="0" indent="-358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sz="20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3540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r>
              <a:rPr lang="en-GB" dirty="0" smtClean="0"/>
              <a:t>List of medications marketed in DK</a:t>
            </a:r>
          </a:p>
          <a:p>
            <a:r>
              <a:rPr lang="en-GB" dirty="0" smtClean="0"/>
              <a:t>Intro to EU/EMA revised pregnancy prevention </a:t>
            </a:r>
            <a:r>
              <a:rPr lang="en-GB" dirty="0"/>
              <a:t>programme </a:t>
            </a:r>
            <a:endParaRPr lang="en-GB" dirty="0" smtClean="0"/>
          </a:p>
          <a:p>
            <a:r>
              <a:rPr lang="en-GB" dirty="0" smtClean="0"/>
              <a:t>Examples of the Danish measures from the pregnancy prevention programme </a:t>
            </a:r>
          </a:p>
          <a:p>
            <a:r>
              <a:rPr lang="en-GB" dirty="0" smtClean="0"/>
              <a:t>Intro to the project</a:t>
            </a:r>
          </a:p>
        </p:txBody>
      </p:sp>
      <p:pic>
        <p:nvPicPr>
          <p:cNvPr id="14" name="Picture 1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5" t="25573" r="12931" b="25088"/>
          <a:stretch/>
        </p:blipFill>
        <p:spPr bwMode="auto">
          <a:xfrm>
            <a:off x="7354295" y="4369573"/>
            <a:ext cx="2611747" cy="2179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95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Valproate                                    Oral </a:t>
            </a:r>
            <a:r>
              <a:rPr lang="en-GB" dirty="0" err="1" smtClean="0"/>
              <a:t>retinoids</a:t>
            </a:r>
            <a:endParaRPr lang="en-GB" dirty="0"/>
          </a:p>
        </p:txBody>
      </p:sp>
      <p:graphicFrame>
        <p:nvGraphicFramePr>
          <p:cNvPr id="3" name="Pladsholder til indhold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1487653"/>
              </p:ext>
            </p:extLst>
          </p:nvPr>
        </p:nvGraphicFramePr>
        <p:xfrm>
          <a:off x="5844208" y="1431236"/>
          <a:ext cx="6138407" cy="1183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5066">
                  <a:extLst>
                    <a:ext uri="{9D8B030D-6E8A-4147-A177-3AD203B41FA5}">
                      <a16:colId xmlns:a16="http://schemas.microsoft.com/office/drawing/2014/main" val="3411271495"/>
                    </a:ext>
                  </a:extLst>
                </a:gridCol>
                <a:gridCol w="2294226">
                  <a:extLst>
                    <a:ext uri="{9D8B030D-6E8A-4147-A177-3AD203B41FA5}">
                      <a16:colId xmlns:a16="http://schemas.microsoft.com/office/drawing/2014/main" val="2734768185"/>
                    </a:ext>
                  </a:extLst>
                </a:gridCol>
                <a:gridCol w="1759115">
                  <a:extLst>
                    <a:ext uri="{9D8B030D-6E8A-4147-A177-3AD203B41FA5}">
                      <a16:colId xmlns:a16="http://schemas.microsoft.com/office/drawing/2014/main" val="2356083475"/>
                    </a:ext>
                  </a:extLst>
                </a:gridCol>
              </a:tblGrid>
              <a:tr h="394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API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>
                          <a:effectLst/>
                        </a:rPr>
                        <a:t>Trade NAME</a:t>
                      </a:r>
                      <a:endParaRPr lang="da-DK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>
                          <a:effectLst/>
                        </a:rPr>
                        <a:t>ATC</a:t>
                      </a:r>
                      <a:endParaRPr lang="da-DK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2797682"/>
                  </a:ext>
                </a:extLst>
              </a:tr>
              <a:tr h="394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dirty="0" err="1">
                          <a:effectLst/>
                        </a:rPr>
                        <a:t>Isotretinoin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u="sng" dirty="0" err="1">
                          <a:effectLst/>
                          <a:hlinkClick r:id="rId3"/>
                        </a:rPr>
                        <a:t>Accutin</a:t>
                      </a:r>
                      <a:r>
                        <a:rPr lang="da-DK" sz="2400" u="sng" baseline="30000" dirty="0">
                          <a:effectLst/>
                          <a:hlinkClick r:id="rId3"/>
                        </a:rPr>
                        <a:t>®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>
                          <a:effectLst/>
                        </a:rPr>
                        <a:t>D10BA01</a:t>
                      </a:r>
                      <a:endParaRPr lang="da-DK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435179"/>
                  </a:ext>
                </a:extLst>
              </a:tr>
              <a:tr h="394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>
                          <a:effectLst/>
                        </a:rPr>
                        <a:t>Isotretinoin</a:t>
                      </a:r>
                      <a:endParaRPr lang="da-DK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u="sng" dirty="0" err="1">
                          <a:effectLst/>
                        </a:rPr>
                        <a:t>Isotretinoin</a:t>
                      </a:r>
                      <a:r>
                        <a:rPr lang="da-DK" sz="2400" u="sng" dirty="0">
                          <a:effectLst/>
                        </a:rPr>
                        <a:t> 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D10BA01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7592919"/>
                  </a:ext>
                </a:extLst>
              </a:tr>
            </a:tbl>
          </a:graphicData>
        </a:graphic>
      </p:graphicFrame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FEAA-BA47-4F55-BB2A-ABDD4DBF5CDE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4</a:t>
            </a:fld>
            <a:endParaRPr lang="en-GB" dirty="0"/>
          </a:p>
        </p:txBody>
      </p:sp>
      <p:graphicFrame>
        <p:nvGraphicFramePr>
          <p:cNvPr id="9" name="Pladsholder til indhold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32128652"/>
              </p:ext>
            </p:extLst>
          </p:nvPr>
        </p:nvGraphicFramePr>
        <p:xfrm>
          <a:off x="588964" y="1431235"/>
          <a:ext cx="4897436" cy="4794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7576">
                  <a:extLst>
                    <a:ext uri="{9D8B030D-6E8A-4147-A177-3AD203B41FA5}">
                      <a16:colId xmlns:a16="http://schemas.microsoft.com/office/drawing/2014/main" val="331402133"/>
                    </a:ext>
                  </a:extLst>
                </a:gridCol>
                <a:gridCol w="1691717">
                  <a:extLst>
                    <a:ext uri="{9D8B030D-6E8A-4147-A177-3AD203B41FA5}">
                      <a16:colId xmlns:a16="http://schemas.microsoft.com/office/drawing/2014/main" val="11575995"/>
                    </a:ext>
                  </a:extLst>
                </a:gridCol>
                <a:gridCol w="1648143">
                  <a:extLst>
                    <a:ext uri="{9D8B030D-6E8A-4147-A177-3AD203B41FA5}">
                      <a16:colId xmlns:a16="http://schemas.microsoft.com/office/drawing/2014/main" val="366502701"/>
                    </a:ext>
                  </a:extLst>
                </a:gridCol>
              </a:tblGrid>
              <a:tr h="771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API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>
                          <a:effectLst/>
                        </a:rPr>
                        <a:t>Trade NAME</a:t>
                      </a:r>
                      <a:endParaRPr lang="da-DK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>
                          <a:effectLst/>
                        </a:rPr>
                        <a:t>ATC</a:t>
                      </a:r>
                      <a:endParaRPr lang="da-DK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6093289"/>
                  </a:ext>
                </a:extLst>
              </a:tr>
              <a:tr h="644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dirty="0" err="1">
                          <a:effectLst/>
                        </a:rPr>
                        <a:t>Sodium</a:t>
                      </a:r>
                      <a:r>
                        <a:rPr lang="da-DK" sz="2400" dirty="0">
                          <a:effectLst/>
                        </a:rPr>
                        <a:t> </a:t>
                      </a:r>
                      <a:r>
                        <a:rPr lang="da-DK" sz="2400" dirty="0" err="1">
                          <a:effectLst/>
                        </a:rPr>
                        <a:t>Valproate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u="sng" dirty="0" err="1">
                          <a:effectLst/>
                          <a:hlinkClick r:id="rId4"/>
                        </a:rPr>
                        <a:t>Delepsine</a:t>
                      </a:r>
                      <a:r>
                        <a:rPr lang="da-DK" sz="2400" u="sng" baseline="30000" dirty="0">
                          <a:effectLst/>
                          <a:hlinkClick r:id="rId4"/>
                        </a:rPr>
                        <a:t>®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>
                          <a:effectLst/>
                        </a:rPr>
                        <a:t>N03AG01</a:t>
                      </a:r>
                      <a:endParaRPr lang="da-DK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6670570"/>
                  </a:ext>
                </a:extLst>
              </a:tr>
              <a:tr h="644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>
                          <a:effectLst/>
                        </a:rPr>
                        <a:t>Sodium Valproate</a:t>
                      </a:r>
                      <a:endParaRPr lang="da-DK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u="sng" dirty="0" err="1">
                          <a:effectLst/>
                          <a:hlinkClick r:id="rId5"/>
                        </a:rPr>
                        <a:t>Depakine</a:t>
                      </a:r>
                      <a:r>
                        <a:rPr lang="da-DK" sz="2400" u="sng" dirty="0">
                          <a:effectLst/>
                          <a:hlinkClick r:id="rId5"/>
                        </a:rPr>
                        <a:t> </a:t>
                      </a:r>
                      <a:r>
                        <a:rPr lang="da-DK" sz="2400" u="sng" dirty="0" err="1">
                          <a:effectLst/>
                          <a:hlinkClick r:id="rId5"/>
                        </a:rPr>
                        <a:t>Retard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N03AG01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3914590"/>
                  </a:ext>
                </a:extLst>
              </a:tr>
              <a:tr h="644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>
                          <a:effectLst/>
                        </a:rPr>
                        <a:t>Sodium Valproate</a:t>
                      </a:r>
                      <a:endParaRPr lang="da-DK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u="sng" dirty="0" err="1">
                          <a:effectLst/>
                          <a:hlinkClick r:id="rId6"/>
                        </a:rPr>
                        <a:t>Deprakine</a:t>
                      </a:r>
                      <a:r>
                        <a:rPr lang="da-DK" sz="2400" u="sng" baseline="30000" smtClean="0">
                          <a:effectLst/>
                          <a:hlinkClick r:id="rId6"/>
                        </a:rPr>
                        <a:t>®</a:t>
                      </a:r>
                      <a:endParaRPr lang="da-DK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N03AG01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632234"/>
                  </a:ext>
                </a:extLst>
              </a:tr>
              <a:tr h="644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>
                          <a:effectLst/>
                        </a:rPr>
                        <a:t>Sodium Valproate</a:t>
                      </a:r>
                      <a:endParaRPr lang="da-DK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u="sng">
                          <a:effectLst/>
                          <a:hlinkClick r:id="rId7"/>
                        </a:rPr>
                        <a:t>Orfiril</a:t>
                      </a:r>
                      <a:r>
                        <a:rPr lang="da-DK" sz="2400" u="sng" baseline="30000">
                          <a:effectLst/>
                          <a:hlinkClick r:id="rId7"/>
                        </a:rPr>
                        <a:t>®</a:t>
                      </a:r>
                      <a:endParaRPr lang="da-DK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N03AG01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7989272"/>
                  </a:ext>
                </a:extLst>
              </a:tr>
              <a:tr h="644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>
                          <a:effectLst/>
                        </a:rPr>
                        <a:t>Sodium Valproate</a:t>
                      </a:r>
                      <a:endParaRPr lang="da-DK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u="sng">
                          <a:effectLst/>
                          <a:hlinkClick r:id="rId8"/>
                        </a:rPr>
                        <a:t>Valproat "Life Medical"</a:t>
                      </a:r>
                      <a:endParaRPr lang="da-DK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N03AG01 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3395898"/>
                  </a:ext>
                </a:extLst>
              </a:tr>
            </a:tbl>
          </a:graphicData>
        </a:graphic>
      </p:graphicFrame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319025"/>
              </p:ext>
            </p:extLst>
          </p:nvPr>
        </p:nvGraphicFramePr>
        <p:xfrm>
          <a:off x="5844209" y="2759104"/>
          <a:ext cx="6217920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2076">
                  <a:extLst>
                    <a:ext uri="{9D8B030D-6E8A-4147-A177-3AD203B41FA5}">
                      <a16:colId xmlns:a16="http://schemas.microsoft.com/office/drawing/2014/main" val="3378514631"/>
                    </a:ext>
                  </a:extLst>
                </a:gridCol>
                <a:gridCol w="2279915">
                  <a:extLst>
                    <a:ext uri="{9D8B030D-6E8A-4147-A177-3AD203B41FA5}">
                      <a16:colId xmlns:a16="http://schemas.microsoft.com/office/drawing/2014/main" val="329489130"/>
                    </a:ext>
                  </a:extLst>
                </a:gridCol>
                <a:gridCol w="1825929">
                  <a:extLst>
                    <a:ext uri="{9D8B030D-6E8A-4147-A177-3AD203B41FA5}">
                      <a16:colId xmlns:a16="http://schemas.microsoft.com/office/drawing/2014/main" val="721926301"/>
                    </a:ext>
                  </a:extLst>
                </a:gridCol>
              </a:tblGrid>
              <a:tr h="341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API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Trade NAME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>
                          <a:effectLst/>
                        </a:rPr>
                        <a:t>ATC</a:t>
                      </a:r>
                      <a:endParaRPr lang="da-DK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3647661"/>
                  </a:ext>
                </a:extLst>
              </a:tr>
              <a:tr h="341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>
                          <a:effectLst/>
                        </a:rPr>
                        <a:t>Acitretin</a:t>
                      </a:r>
                      <a:endParaRPr lang="da-DK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dirty="0" err="1">
                          <a:effectLst/>
                        </a:rPr>
                        <a:t>Acitretin</a:t>
                      </a:r>
                      <a:r>
                        <a:rPr lang="da-DK" sz="2400" dirty="0">
                          <a:effectLst/>
                        </a:rPr>
                        <a:t> 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D05BB02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22515"/>
                  </a:ext>
                </a:extLst>
              </a:tr>
              <a:tr h="341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>
                          <a:effectLst/>
                        </a:rPr>
                        <a:t>Acitretin</a:t>
                      </a:r>
                      <a:endParaRPr lang="da-DK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u="sng">
                          <a:effectLst/>
                          <a:hlinkClick r:id="rId9"/>
                        </a:rPr>
                        <a:t>Neotigason</a:t>
                      </a:r>
                      <a:r>
                        <a:rPr lang="da-DK" sz="2400" u="sng" baseline="30000">
                          <a:effectLst/>
                          <a:hlinkClick r:id="rId9"/>
                        </a:rPr>
                        <a:t>®</a:t>
                      </a:r>
                      <a:endParaRPr lang="da-DK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D05BB02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5539432"/>
                  </a:ext>
                </a:extLst>
              </a:tr>
            </a:tbl>
          </a:graphicData>
        </a:graphic>
      </p:graphicFrame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552953"/>
              </p:ext>
            </p:extLst>
          </p:nvPr>
        </p:nvGraphicFramePr>
        <p:xfrm>
          <a:off x="5844209" y="4150581"/>
          <a:ext cx="6217920" cy="1156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0686">
                  <a:extLst>
                    <a:ext uri="{9D8B030D-6E8A-4147-A177-3AD203B41FA5}">
                      <a16:colId xmlns:a16="http://schemas.microsoft.com/office/drawing/2014/main" val="3196229156"/>
                    </a:ext>
                  </a:extLst>
                </a:gridCol>
                <a:gridCol w="2220686">
                  <a:extLst>
                    <a:ext uri="{9D8B030D-6E8A-4147-A177-3AD203B41FA5}">
                      <a16:colId xmlns:a16="http://schemas.microsoft.com/office/drawing/2014/main" val="2191888288"/>
                    </a:ext>
                  </a:extLst>
                </a:gridCol>
                <a:gridCol w="1776548">
                  <a:extLst>
                    <a:ext uri="{9D8B030D-6E8A-4147-A177-3AD203B41FA5}">
                      <a16:colId xmlns:a16="http://schemas.microsoft.com/office/drawing/2014/main" val="2516790662"/>
                    </a:ext>
                  </a:extLst>
                </a:gridCol>
              </a:tblGrid>
              <a:tr h="385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API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>
                          <a:effectLst/>
                        </a:rPr>
                        <a:t>Trade NAME</a:t>
                      </a:r>
                      <a:endParaRPr lang="da-DK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>
                          <a:effectLst/>
                        </a:rPr>
                        <a:t>ATC</a:t>
                      </a:r>
                      <a:endParaRPr lang="da-DK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383632"/>
                  </a:ext>
                </a:extLst>
              </a:tr>
              <a:tr h="385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dirty="0" err="1">
                          <a:effectLst/>
                        </a:rPr>
                        <a:t>Alitretinoin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u="sng" dirty="0" err="1">
                          <a:effectLst/>
                          <a:hlinkClick r:id="rId10"/>
                        </a:rPr>
                        <a:t>Toctino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D11AH04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664601"/>
                  </a:ext>
                </a:extLst>
              </a:tr>
              <a:tr h="385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dirty="0" err="1" smtClean="0">
                          <a:effectLst/>
                        </a:rPr>
                        <a:t>Alitretinoin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Alitretinoin</a:t>
                      </a:r>
                      <a:r>
                        <a:rPr lang="da-DK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dirty="0" smtClean="0">
                          <a:effectLst/>
                        </a:rPr>
                        <a:t>D11AH04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3968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79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 EMA pregnancy </a:t>
            </a:r>
            <a:r>
              <a:rPr lang="en-US" dirty="0"/>
              <a:t>prevention </a:t>
            </a:r>
            <a:r>
              <a:rPr lang="en-US" dirty="0" smtClean="0"/>
              <a:t>for </a:t>
            </a:r>
            <a:r>
              <a:rPr lang="en-US" u="sng" dirty="0"/>
              <a:t>valproate-containing</a:t>
            </a:r>
            <a:r>
              <a:rPr lang="en-US" dirty="0"/>
              <a:t> medicinal </a:t>
            </a:r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59" y="2095499"/>
            <a:ext cx="9170179" cy="4272049"/>
          </a:xfrm>
        </p:spPr>
        <p:txBody>
          <a:bodyPr/>
          <a:lstStyle/>
          <a:p>
            <a:r>
              <a:rPr lang="en-US" dirty="0" smtClean="0"/>
              <a:t>Valproate is licensed for the treatment of </a:t>
            </a:r>
            <a:r>
              <a:rPr lang="en-US" b="1" dirty="0" smtClean="0"/>
              <a:t>epilepsy</a:t>
            </a:r>
            <a:r>
              <a:rPr lang="en-US" dirty="0" smtClean="0"/>
              <a:t> and </a:t>
            </a:r>
            <a:r>
              <a:rPr lang="en-US" b="1" dirty="0" smtClean="0"/>
              <a:t>manic episodes in patients with bipolar disorders</a:t>
            </a:r>
            <a:r>
              <a:rPr lang="en-US" dirty="0" smtClean="0"/>
              <a:t>. Also for </a:t>
            </a:r>
            <a:r>
              <a:rPr lang="en-US" b="1" dirty="0" smtClean="0"/>
              <a:t>prophylaxis of migraine</a:t>
            </a:r>
            <a:r>
              <a:rPr lang="en-US" dirty="0" smtClean="0"/>
              <a:t> in some EU countries. </a:t>
            </a:r>
          </a:p>
          <a:p>
            <a:r>
              <a:rPr lang="en-US" dirty="0" smtClean="0"/>
              <a:t>2014 review: Identified a risk of malformations and neurodevelopment disorders of children exposed in utero.</a:t>
            </a:r>
          </a:p>
          <a:p>
            <a:pPr lvl="1"/>
            <a:r>
              <a:rPr lang="en-US" dirty="0" smtClean="0"/>
              <a:t>Valproate should not be used in women with childbearing potential.</a:t>
            </a:r>
          </a:p>
          <a:p>
            <a:pPr lvl="1"/>
            <a:r>
              <a:rPr lang="en-US" dirty="0" smtClean="0"/>
              <a:t>Warnings and precautions in the product information. </a:t>
            </a:r>
          </a:p>
          <a:p>
            <a:pPr lvl="1"/>
            <a:r>
              <a:rPr lang="en-US" dirty="0" smtClean="0"/>
              <a:t>Educational material.</a:t>
            </a:r>
          </a:p>
          <a:p>
            <a:r>
              <a:rPr lang="en-US" dirty="0"/>
              <a:t>2018: The </a:t>
            </a:r>
            <a:r>
              <a:rPr lang="en-US" dirty="0" smtClean="0"/>
              <a:t>PRAC/EMA </a:t>
            </a:r>
            <a:r>
              <a:rPr lang="en-US" dirty="0"/>
              <a:t>has </a:t>
            </a:r>
            <a:r>
              <a:rPr lang="en-US" dirty="0" smtClean="0"/>
              <a:t>updated  </a:t>
            </a:r>
            <a:r>
              <a:rPr lang="en-US" dirty="0"/>
              <a:t>risk minimization </a:t>
            </a:r>
            <a:r>
              <a:rPr lang="en-US" dirty="0" smtClean="0"/>
              <a:t>measures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5</a:t>
            </a:fld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3BBF-1D93-4703-ADE1-710F97721AD1}" type="datetime1">
              <a:rPr lang="da-DK" smtClean="0"/>
              <a:t>25-02-2021</a:t>
            </a:fld>
            <a:endParaRPr lang="da-DK" dirty="0"/>
          </a:p>
        </p:txBody>
      </p:sp>
      <p:pic>
        <p:nvPicPr>
          <p:cNvPr id="2050" name="Picture 2" descr="Targeting cPLA2 may improve the treatment of epilep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911" y="289952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/>
          <p:cNvSpPr txBox="1"/>
          <p:nvPr/>
        </p:nvSpPr>
        <p:spPr>
          <a:xfrm>
            <a:off x="3543300" y="6367549"/>
            <a:ext cx="6785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From Sarah </a:t>
            </a:r>
            <a:r>
              <a:rPr lang="en-US" sz="1400" i="1" dirty="0" err="1" smtClean="0"/>
              <a:t>Brøgger</a:t>
            </a:r>
            <a:r>
              <a:rPr lang="en-US" sz="1400" i="1" dirty="0" smtClean="0"/>
              <a:t> Kristiansen presentation, 2020</a:t>
            </a:r>
          </a:p>
        </p:txBody>
      </p:sp>
    </p:spTree>
    <p:extLst>
      <p:ext uri="{BB962C8B-B14F-4D97-AF65-F5344CB8AC3E}">
        <p14:creationId xmlns:p14="http://schemas.microsoft.com/office/powerpoint/2010/main" val="85414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 to EMA pregnancy </a:t>
            </a:r>
            <a:r>
              <a:rPr lang="en-US" dirty="0"/>
              <a:t>prevention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u="sng" dirty="0"/>
              <a:t>oral retinoid </a:t>
            </a:r>
            <a:r>
              <a:rPr lang="en-US" dirty="0"/>
              <a:t>containing medicinal </a:t>
            </a:r>
            <a:r>
              <a:rPr lang="en-US" dirty="0" smtClean="0"/>
              <a:t>products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59" y="2144683"/>
            <a:ext cx="9170179" cy="4222866"/>
          </a:xfrm>
        </p:spPr>
        <p:txBody>
          <a:bodyPr/>
          <a:lstStyle/>
          <a:p>
            <a:r>
              <a:rPr lang="en-US" dirty="0" smtClean="0"/>
              <a:t>Oral </a:t>
            </a:r>
            <a:r>
              <a:rPr lang="en-US" dirty="0" err="1" smtClean="0"/>
              <a:t>retinoids</a:t>
            </a:r>
            <a:r>
              <a:rPr lang="en-US" dirty="0" smtClean="0"/>
              <a:t> are used to treat </a:t>
            </a:r>
            <a:r>
              <a:rPr lang="en-US" b="1" dirty="0" smtClean="0"/>
              <a:t>acute and chronic dermatological conditions</a:t>
            </a:r>
            <a:r>
              <a:rPr lang="en-US" dirty="0" smtClean="0"/>
              <a:t> e.g. </a:t>
            </a:r>
            <a:r>
              <a:rPr lang="en-US" dirty="0"/>
              <a:t>acne, eczema, </a:t>
            </a:r>
            <a:r>
              <a:rPr lang="en-US" dirty="0" smtClean="0"/>
              <a:t>psoriasis.</a:t>
            </a:r>
          </a:p>
          <a:p>
            <a:r>
              <a:rPr lang="en-US" dirty="0"/>
              <a:t>H</a:t>
            </a:r>
            <a:r>
              <a:rPr lang="en-US" dirty="0" smtClean="0"/>
              <a:t>ighly teratogenic (30%) and must not be used during pregnancy. </a:t>
            </a:r>
          </a:p>
          <a:p>
            <a:r>
              <a:rPr lang="en-US" dirty="0" smtClean="0"/>
              <a:t>Treatment should be stopped before planned pregnancy.</a:t>
            </a:r>
          </a:p>
          <a:p>
            <a:r>
              <a:rPr lang="en-US" dirty="0" smtClean="0"/>
              <a:t>2003: first PPP program. </a:t>
            </a:r>
          </a:p>
          <a:p>
            <a:pPr lvl="1"/>
            <a:r>
              <a:rPr lang="en-US" dirty="0" smtClean="0"/>
              <a:t>Poor compliance with program. Still many (pregnancy) cases.</a:t>
            </a:r>
          </a:p>
          <a:p>
            <a:r>
              <a:rPr lang="en-US" dirty="0"/>
              <a:t>2018: The </a:t>
            </a:r>
            <a:r>
              <a:rPr lang="en-US" dirty="0" smtClean="0"/>
              <a:t>PRAC/EMA </a:t>
            </a:r>
            <a:r>
              <a:rPr lang="en-US" dirty="0"/>
              <a:t>has </a:t>
            </a:r>
            <a:r>
              <a:rPr lang="en-US" dirty="0" smtClean="0"/>
              <a:t>updated and strengthened risk minimization measures</a:t>
            </a:r>
          </a:p>
          <a:p>
            <a:endParaRPr lang="en-US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6</a:t>
            </a:fld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3BBF-1D93-4703-ADE1-710F97721AD1}" type="datetime1">
              <a:rPr lang="da-DK" smtClean="0"/>
              <a:t>25-02-2021</a:t>
            </a:fld>
            <a:endParaRPr lang="da-DK" dirty="0"/>
          </a:p>
        </p:txBody>
      </p:sp>
      <p:pic>
        <p:nvPicPr>
          <p:cNvPr id="1026" name="Picture 2" descr="https://beautyinsider.sg/wp-content/uploads/2020/04/accutane-1024x5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" t="-877" r="51386" b="877"/>
          <a:stretch/>
        </p:blipFill>
        <p:spPr bwMode="auto">
          <a:xfrm>
            <a:off x="9767727" y="2144683"/>
            <a:ext cx="2127879" cy="235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3474720" y="6367549"/>
            <a:ext cx="6854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From Sarah </a:t>
            </a:r>
            <a:r>
              <a:rPr lang="en-US" sz="1400" i="1" dirty="0" err="1" smtClean="0"/>
              <a:t>Brøgger</a:t>
            </a:r>
            <a:r>
              <a:rPr lang="en-US" sz="1400" i="1" dirty="0" smtClean="0"/>
              <a:t> Kristiansen presentation, 2020</a:t>
            </a:r>
          </a:p>
        </p:txBody>
      </p:sp>
    </p:spTree>
    <p:extLst>
      <p:ext uri="{BB962C8B-B14F-4D97-AF65-F5344CB8AC3E}">
        <p14:creationId xmlns:p14="http://schemas.microsoft.com/office/powerpoint/2010/main" val="38546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the Danish PPP measures: </a:t>
            </a:r>
            <a:r>
              <a:rPr lang="en-GB" smtClean="0"/>
              <a:t>educational material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>
              <a:hlinkClick r:id="rId3"/>
            </a:endParaRPr>
          </a:p>
          <a:p>
            <a:r>
              <a:rPr lang="da-DK" dirty="0" smtClean="0">
                <a:hlinkClick r:id="rId3"/>
              </a:rPr>
              <a:t>Dansk </a:t>
            </a:r>
            <a:r>
              <a:rPr lang="da-DK" dirty="0">
                <a:hlinkClick r:id="rId3"/>
              </a:rPr>
              <a:t>uddannelsesmateriale (laegemiddelstyrelsen.dk</a:t>
            </a:r>
            <a:r>
              <a:rPr lang="da-DK" dirty="0" smtClean="0">
                <a:hlinkClick r:id="rId3"/>
              </a:rPr>
              <a:t>)</a:t>
            </a:r>
            <a:endParaRPr lang="da-DK" dirty="0" smtClean="0"/>
          </a:p>
          <a:p>
            <a:endParaRPr lang="en-GB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30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the Danish </a:t>
            </a:r>
            <a:r>
              <a:rPr lang="en-GB" dirty="0" smtClean="0"/>
              <a:t>warning </a:t>
            </a:r>
            <a:r>
              <a:rPr lang="en-GB" dirty="0"/>
              <a:t>on </a:t>
            </a:r>
            <a:r>
              <a:rPr lang="en-GB" dirty="0" smtClean="0"/>
              <a:t>packages- valproate 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8</a:t>
            </a:fld>
            <a:endParaRPr lang="en-GB" dirty="0"/>
          </a:p>
        </p:txBody>
      </p:sp>
      <p:pic>
        <p:nvPicPr>
          <p:cNvPr id="6" name="Pladsholder til indhold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" y="1844072"/>
            <a:ext cx="7050795" cy="342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09" y="3397250"/>
            <a:ext cx="6120130" cy="3460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felt 2"/>
          <p:cNvSpPr txBox="1"/>
          <p:nvPr/>
        </p:nvSpPr>
        <p:spPr>
          <a:xfrm flipH="1">
            <a:off x="576470" y="6311347"/>
            <a:ext cx="464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Johanne</a:t>
            </a:r>
            <a:r>
              <a:rPr lang="en-GB" i="1" dirty="0" smtClean="0"/>
              <a:t> </a:t>
            </a:r>
            <a:r>
              <a:rPr lang="en-GB" i="1" dirty="0"/>
              <a:t>M. </a:t>
            </a:r>
            <a:r>
              <a:rPr lang="en-GB" i="1" dirty="0" smtClean="0"/>
              <a:t>Hansen pictures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6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the Danish warning on packages- </a:t>
            </a:r>
            <a:r>
              <a:rPr lang="en-GB" dirty="0" smtClean="0"/>
              <a:t>oral </a:t>
            </a:r>
            <a:r>
              <a:rPr lang="en-GB" dirty="0" err="1" smtClean="0"/>
              <a:t>retinoids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en-GB" smtClean="0"/>
              <a:t>25/02/2021</a:t>
            </a:fld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9</a:t>
            </a:fld>
            <a:endParaRPr lang="en-GB" dirty="0"/>
          </a:p>
        </p:txBody>
      </p:sp>
      <p:pic>
        <p:nvPicPr>
          <p:cNvPr id="7" name="Pladsholder til indhold 6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5" y="1591280"/>
            <a:ext cx="5530467" cy="2357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274" y="3614132"/>
            <a:ext cx="5993176" cy="2869894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 flipH="1">
            <a:off x="576470" y="6311347"/>
            <a:ext cx="464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Johanne</a:t>
            </a:r>
            <a:r>
              <a:rPr lang="en-GB" i="1" dirty="0" smtClean="0"/>
              <a:t> </a:t>
            </a:r>
            <a:r>
              <a:rPr lang="en-GB" i="1" dirty="0"/>
              <a:t>M. </a:t>
            </a:r>
            <a:r>
              <a:rPr lang="en-GB" i="1" dirty="0" smtClean="0"/>
              <a:t>Hansen pictures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3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ugerdefineret design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x9_DK_lille.potx" id="{BE9C15E7-90F8-4CF2-8B96-2848F515C8F5}" vid="{DD010ABE-EF93-4421-BF04-578FEEDB9F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672</Words>
  <Application>Microsoft Office PowerPoint</Application>
  <PresentationFormat>Widescreen</PresentationFormat>
  <Paragraphs>160</Paragraphs>
  <Slides>14</Slides>
  <Notes>14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0" baseType="lpstr">
      <vt:lpstr>Arial</vt:lpstr>
      <vt:lpstr>Calibri</vt:lpstr>
      <vt:lpstr>Microsoft New Tai Lue</vt:lpstr>
      <vt:lpstr>Times New Roman</vt:lpstr>
      <vt:lpstr>Wingdings</vt:lpstr>
      <vt:lpstr>Brugerdefineret design</vt:lpstr>
      <vt:lpstr>PowerPoint-præsentation</vt:lpstr>
      <vt:lpstr>Agenda </vt:lpstr>
      <vt:lpstr>Introduction</vt:lpstr>
      <vt:lpstr>Valproate                                    Oral retinoids</vt:lpstr>
      <vt:lpstr>Intro EMA pregnancy prevention for valproate-containing medicinal products</vt:lpstr>
      <vt:lpstr>Intro to EMA pregnancy prevention programme for oral retinoid containing medicinal products</vt:lpstr>
      <vt:lpstr>Examples of the Danish PPP measures: educational material</vt:lpstr>
      <vt:lpstr>Examples of the Danish warning on packages- valproate </vt:lpstr>
      <vt:lpstr>Examples of the Danish warning on packages- oral retinoids </vt:lpstr>
      <vt:lpstr>Project </vt:lpstr>
      <vt:lpstr>PowerPoint-præsentation</vt:lpstr>
      <vt:lpstr>Lessons learned for pharmacists in DK</vt:lpstr>
      <vt:lpstr>Further research </vt:lpstr>
      <vt:lpstr>PowerPoint-præsentation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2021-02-09T15:47:56Z</dcterms:created>
  <dcterms:modified xsi:type="dcterms:W3CDTF">2021-02-25T11:39:39Z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SD_DocumentLanguage">
    <vt:lpwstr>da-DK</vt:lpwstr>
  </property>
</Properties>
</file>