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handoutMasterIdLst>
    <p:handoutMasterId r:id="rId24"/>
  </p:handoutMasterIdLst>
  <p:sldIdLst>
    <p:sldId id="256" r:id="rId2"/>
    <p:sldId id="306" r:id="rId3"/>
    <p:sldId id="289" r:id="rId4"/>
    <p:sldId id="307" r:id="rId5"/>
    <p:sldId id="290" r:id="rId6"/>
    <p:sldId id="291" r:id="rId7"/>
    <p:sldId id="309" r:id="rId8"/>
    <p:sldId id="305" r:id="rId9"/>
    <p:sldId id="292" r:id="rId10"/>
    <p:sldId id="293" r:id="rId11"/>
    <p:sldId id="310" r:id="rId12"/>
    <p:sldId id="311" r:id="rId13"/>
    <p:sldId id="298" r:id="rId14"/>
    <p:sldId id="312" r:id="rId15"/>
    <p:sldId id="299" r:id="rId16"/>
    <p:sldId id="300" r:id="rId17"/>
    <p:sldId id="301" r:id="rId18"/>
    <p:sldId id="302" r:id="rId19"/>
    <p:sldId id="303" r:id="rId20"/>
    <p:sldId id="304" r:id="rId21"/>
    <p:sldId id="313" r:id="rId22"/>
  </p:sldIdLst>
  <p:sldSz cx="9144000" cy="5715000" type="screen16x10"/>
  <p:notesSz cx="6797675" cy="9926638"/>
  <p:defaultTextStyle>
    <a:defPPr>
      <a:defRPr lang="da-DK"/>
    </a:defPPr>
    <a:lvl1pPr marL="0" algn="l" defTabSz="713232" rtl="0" eaLnBrk="1" latinLnBrk="0" hangingPunct="1">
      <a:defRPr sz="1404" kern="1200">
        <a:solidFill>
          <a:schemeClr val="tx1"/>
        </a:solidFill>
        <a:latin typeface="+mn-lt"/>
        <a:ea typeface="+mn-ea"/>
        <a:cs typeface="+mn-cs"/>
      </a:defRPr>
    </a:lvl1pPr>
    <a:lvl2pPr marL="356616" algn="l" defTabSz="713232" rtl="0" eaLnBrk="1" latinLnBrk="0" hangingPunct="1">
      <a:defRPr sz="1404" kern="1200">
        <a:solidFill>
          <a:schemeClr val="tx1"/>
        </a:solidFill>
        <a:latin typeface="+mn-lt"/>
        <a:ea typeface="+mn-ea"/>
        <a:cs typeface="+mn-cs"/>
      </a:defRPr>
    </a:lvl2pPr>
    <a:lvl3pPr marL="713232" algn="l" defTabSz="713232" rtl="0" eaLnBrk="1" latinLnBrk="0" hangingPunct="1">
      <a:defRPr sz="1404" kern="1200">
        <a:solidFill>
          <a:schemeClr val="tx1"/>
        </a:solidFill>
        <a:latin typeface="+mn-lt"/>
        <a:ea typeface="+mn-ea"/>
        <a:cs typeface="+mn-cs"/>
      </a:defRPr>
    </a:lvl3pPr>
    <a:lvl4pPr marL="1069848" algn="l" defTabSz="713232" rtl="0" eaLnBrk="1" latinLnBrk="0" hangingPunct="1">
      <a:defRPr sz="1404" kern="1200">
        <a:solidFill>
          <a:schemeClr val="tx1"/>
        </a:solidFill>
        <a:latin typeface="+mn-lt"/>
        <a:ea typeface="+mn-ea"/>
        <a:cs typeface="+mn-cs"/>
      </a:defRPr>
    </a:lvl4pPr>
    <a:lvl5pPr marL="1426464" algn="l" defTabSz="713232" rtl="0" eaLnBrk="1" latinLnBrk="0" hangingPunct="1">
      <a:defRPr sz="1404" kern="1200">
        <a:solidFill>
          <a:schemeClr val="tx1"/>
        </a:solidFill>
        <a:latin typeface="+mn-lt"/>
        <a:ea typeface="+mn-ea"/>
        <a:cs typeface="+mn-cs"/>
      </a:defRPr>
    </a:lvl5pPr>
    <a:lvl6pPr marL="1783080" algn="l" defTabSz="713232" rtl="0" eaLnBrk="1" latinLnBrk="0" hangingPunct="1">
      <a:defRPr sz="1404" kern="1200">
        <a:solidFill>
          <a:schemeClr val="tx1"/>
        </a:solidFill>
        <a:latin typeface="+mn-lt"/>
        <a:ea typeface="+mn-ea"/>
        <a:cs typeface="+mn-cs"/>
      </a:defRPr>
    </a:lvl6pPr>
    <a:lvl7pPr marL="2139696" algn="l" defTabSz="713232" rtl="0" eaLnBrk="1" latinLnBrk="0" hangingPunct="1">
      <a:defRPr sz="1404" kern="1200">
        <a:solidFill>
          <a:schemeClr val="tx1"/>
        </a:solidFill>
        <a:latin typeface="+mn-lt"/>
        <a:ea typeface="+mn-ea"/>
        <a:cs typeface="+mn-cs"/>
      </a:defRPr>
    </a:lvl7pPr>
    <a:lvl8pPr marL="2496312" algn="l" defTabSz="713232" rtl="0" eaLnBrk="1" latinLnBrk="0" hangingPunct="1">
      <a:defRPr sz="1404" kern="1200">
        <a:solidFill>
          <a:schemeClr val="tx1"/>
        </a:solidFill>
        <a:latin typeface="+mn-lt"/>
        <a:ea typeface="+mn-ea"/>
        <a:cs typeface="+mn-cs"/>
      </a:defRPr>
    </a:lvl8pPr>
    <a:lvl9pPr marL="2852928" algn="l" defTabSz="713232" rtl="0" eaLnBrk="1" latinLnBrk="0" hangingPunct="1">
      <a:defRPr sz="1404" kern="1200">
        <a:solidFill>
          <a:schemeClr val="tx1"/>
        </a:solidFill>
        <a:latin typeface="+mn-lt"/>
        <a:ea typeface="+mn-ea"/>
        <a:cs typeface="+mn-cs"/>
      </a:defRPr>
    </a:lvl9pPr>
  </p:defaultTextStyle>
  <p:extLst>
    <p:ext uri="{EFAFB233-063F-42B5-8137-9DF3F51BA10A}">
      <p15:sldGuideLst xmlns:p15="http://schemas.microsoft.com/office/powerpoint/2012/main">
        <p15:guide id="2" pos="2880" userDrawn="1">
          <p15:clr>
            <a:srgbClr val="A4A3A4"/>
          </p15:clr>
        </p15:guide>
        <p15:guide id="3" orient="horz" pos="1800">
          <p15:clr>
            <a:srgbClr val="A4A3A4"/>
          </p15:clr>
        </p15:guide>
      </p15:sldGuideLst>
    </p:ext>
    <p:ext uri="{2D200454-40CA-4A62-9FC3-DE9A4176ACB9}">
      <p15:notesGuideLst xmlns:p15="http://schemas.microsoft.com/office/powerpoint/2012/main">
        <p15:guide id="1" orient="horz" pos="2276" userDrawn="1">
          <p15:clr>
            <a:srgbClr val="A4A3A4"/>
          </p15:clr>
        </p15:guide>
        <p15:guide id="2" pos="793" userDrawn="1">
          <p15:clr>
            <a:srgbClr val="A4A3A4"/>
          </p15:clr>
        </p15:guide>
        <p15:guide id="3" pos="365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Forfatter" initials="F"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B1B3"/>
    <a:srgbClr val="8E8E8E"/>
    <a:srgbClr val="A4D8E0"/>
    <a:srgbClr val="68C3CD"/>
    <a:srgbClr val="007179"/>
    <a:srgbClr val="005156"/>
    <a:srgbClr val="0092A8"/>
    <a:srgbClr val="000000"/>
    <a:srgbClr val="FBFB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emlayout 2 - Marker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emlayout 2 - Marker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llemlayout 2 - Marker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llemlayout 2 - Markerin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945" autoAdjust="0"/>
    <p:restoredTop sz="27126" autoAdjust="0"/>
  </p:normalViewPr>
  <p:slideViewPr>
    <p:cSldViewPr snapToGrid="0" showGuides="1">
      <p:cViewPr varScale="1">
        <p:scale>
          <a:sx n="23" d="100"/>
          <a:sy n="23" d="100"/>
        </p:scale>
        <p:origin x="2861" y="38"/>
      </p:cViewPr>
      <p:guideLst>
        <p:guide pos="2880"/>
        <p:guide orient="horz" pos="180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47" d="100"/>
          <a:sy n="47" d="100"/>
        </p:scale>
        <p:origin x="2792" y="24"/>
      </p:cViewPr>
      <p:guideLst>
        <p:guide orient="horz" pos="2276"/>
        <p:guide pos="793"/>
        <p:guide pos="365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14">
            <a:extLst>
              <a:ext uri="{FF2B5EF4-FFF2-40B4-BE49-F238E27FC236}">
                <a16:creationId xmlns:a16="http://schemas.microsoft.com/office/drawing/2014/main" id="{91184666-69B9-4264-8826-3B37DD8F4624}"/>
              </a:ext>
            </a:extLst>
          </p:cNvPr>
          <p:cNvSpPr>
            <a:spLocks noChangeArrowheads="1"/>
          </p:cNvSpPr>
          <p:nvPr/>
        </p:nvSpPr>
        <p:spPr bwMode="auto">
          <a:xfrm>
            <a:off x="0" y="9413875"/>
            <a:ext cx="6548438" cy="512763"/>
          </a:xfrm>
          <a:prstGeom prst="rect">
            <a:avLst/>
          </a:prstGeom>
          <a:noFill/>
          <a:ln w="9525">
            <a:noFill/>
            <a:miter lim="800000"/>
            <a:headEnd/>
            <a:tailEnd/>
          </a:ln>
          <a:effectLst/>
        </p:spPr>
        <p:txBody>
          <a:bodyPr lIns="96415" tIns="48208" rIns="96415" bIns="48208" anchor="b"/>
          <a:lstStyle/>
          <a:p>
            <a:pPr algn="l" defTabSz="963535" eaLnBrk="0" hangingPunct="0">
              <a:defRPr/>
            </a:pPr>
            <a:endParaRPr lang="da-DK" sz="900" dirty="0">
              <a:solidFill>
                <a:schemeClr val="tx1"/>
              </a:solidFill>
              <a:latin typeface="Verdana" pitchFamily="34" charset="0"/>
            </a:endParaRPr>
          </a:p>
          <a:p>
            <a:pPr algn="l" defTabSz="963535" eaLnBrk="0" hangingPunct="0">
              <a:defRPr/>
            </a:pPr>
            <a:r>
              <a:rPr lang="da-DK" sz="800" dirty="0">
                <a:solidFill>
                  <a:srgbClr val="000000"/>
                </a:solidFill>
                <a:latin typeface="Verdana" pitchFamily="34" charset="0"/>
                <a:cs typeface="Times New Roman" charset="0"/>
                <a:sym typeface="Symbol" pitchFamily="18" charset="2"/>
              </a:rPr>
              <a:t> </a:t>
            </a:r>
            <a:r>
              <a:rPr lang="da-DK" sz="800" dirty="0">
                <a:solidFill>
                  <a:schemeClr val="tx1"/>
                </a:solidFill>
                <a:latin typeface="Verdana" pitchFamily="34" charset="0"/>
              </a:rPr>
              <a:t>Pharmakon</a:t>
            </a:r>
          </a:p>
        </p:txBody>
      </p:sp>
      <p:sp>
        <p:nvSpPr>
          <p:cNvPr id="9" name="Rectangle 15">
            <a:extLst>
              <a:ext uri="{FF2B5EF4-FFF2-40B4-BE49-F238E27FC236}">
                <a16:creationId xmlns:a16="http://schemas.microsoft.com/office/drawing/2014/main" id="{A61B2FF3-903C-4070-A618-5F518FD83F93}"/>
              </a:ext>
            </a:extLst>
          </p:cNvPr>
          <p:cNvSpPr>
            <a:spLocks noChangeArrowheads="1"/>
          </p:cNvSpPr>
          <p:nvPr/>
        </p:nvSpPr>
        <p:spPr bwMode="auto">
          <a:xfrm>
            <a:off x="3721100" y="9413875"/>
            <a:ext cx="3076575" cy="512763"/>
          </a:xfrm>
          <a:prstGeom prst="rect">
            <a:avLst/>
          </a:prstGeom>
          <a:noFill/>
          <a:ln w="9525">
            <a:noFill/>
            <a:miter lim="800000"/>
            <a:headEnd/>
            <a:tailEnd/>
          </a:ln>
          <a:effectLst/>
        </p:spPr>
        <p:txBody>
          <a:bodyPr lIns="96415" tIns="48208" rIns="96415" bIns="48208" anchor="b"/>
          <a:lstStyle/>
          <a:p>
            <a:pPr algn="r" defTabSz="963535">
              <a:defRPr/>
            </a:pPr>
            <a:fld id="{1417A810-DAC8-4129-84BA-975AC214D52A}" type="slidenum">
              <a:rPr lang="da-DK" sz="800">
                <a:solidFill>
                  <a:schemeClr val="tx1"/>
                </a:solidFill>
                <a:latin typeface="Verdana" pitchFamily="34" charset="0"/>
              </a:rPr>
              <a:pPr algn="r" defTabSz="963535">
                <a:defRPr/>
              </a:pPr>
              <a:t>‹nr.›</a:t>
            </a:fld>
            <a:endParaRPr lang="da-DK" sz="800" dirty="0">
              <a:solidFill>
                <a:schemeClr val="tx1"/>
              </a:solidFill>
              <a:latin typeface="Verdana" pitchFamily="34" charset="0"/>
            </a:endParaRPr>
          </a:p>
        </p:txBody>
      </p:sp>
    </p:spTree>
    <p:extLst>
      <p:ext uri="{BB962C8B-B14F-4D97-AF65-F5344CB8AC3E}">
        <p14:creationId xmlns:p14="http://schemas.microsoft.com/office/powerpoint/2010/main" val="3716947074"/>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Pladsholder til slidebillede 3"/>
          <p:cNvSpPr>
            <a:spLocks noGrp="1" noRot="1" noChangeAspect="1"/>
          </p:cNvSpPr>
          <p:nvPr>
            <p:ph type="sldImg" idx="2"/>
          </p:nvPr>
        </p:nvSpPr>
        <p:spPr>
          <a:xfrm>
            <a:off x="719138" y="185738"/>
            <a:ext cx="5359400" cy="3456598"/>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442" y="3746500"/>
            <a:ext cx="5438792" cy="5681720"/>
          </a:xfrm>
          <a:prstGeom prst="rect">
            <a:avLst/>
          </a:prstGeom>
        </p:spPr>
        <p:txBody>
          <a:bodyPr vert="horz" lIns="91440" tIns="45720" rIns="91440" bIns="45720" rtlCol="0"/>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9" name="Rectangle 4">
            <a:extLst>
              <a:ext uri="{FF2B5EF4-FFF2-40B4-BE49-F238E27FC236}">
                <a16:creationId xmlns:a16="http://schemas.microsoft.com/office/drawing/2014/main" id="{991A0952-8E24-4AF8-86A4-2E6052E4E8DE}"/>
              </a:ext>
            </a:extLst>
          </p:cNvPr>
          <p:cNvSpPr txBox="1">
            <a:spLocks noChangeArrowheads="1"/>
          </p:cNvSpPr>
          <p:nvPr/>
        </p:nvSpPr>
        <p:spPr bwMode="auto">
          <a:xfrm>
            <a:off x="0" y="9413875"/>
            <a:ext cx="6311922" cy="512763"/>
          </a:xfrm>
          <a:prstGeom prst="rect">
            <a:avLst/>
          </a:prstGeom>
          <a:noFill/>
          <a:ln w="9525">
            <a:noFill/>
            <a:miter lim="800000"/>
            <a:headEnd/>
            <a:tailEnd/>
          </a:ln>
          <a:effectLst/>
        </p:spPr>
        <p:txBody>
          <a:bodyPr vert="horz" wrap="square" lIns="96423" tIns="48212" rIns="96423" bIns="48212" numCol="1" anchor="b" anchorCtr="0" compatLnSpc="1">
            <a:prstTxWarp prst="textNoShape">
              <a:avLst/>
            </a:prstTxWarp>
          </a:bodyPr>
          <a:lstStyle>
            <a:lvl1pPr defTabSz="963613" eaLnBrk="0" hangingPunct="0">
              <a:defRPr sz="800">
                <a:solidFill>
                  <a:srgbClr val="000000"/>
                </a:solidFill>
                <a:latin typeface="Verdana" pitchFamily="34" charset="0"/>
                <a:cs typeface="Times New Roman" pitchFamily="18" charset="0"/>
                <a:sym typeface="Symbol" pitchFamily="18" charset="2"/>
              </a:defRPr>
            </a:lvl1pPr>
          </a:lstStyle>
          <a:p>
            <a:pPr marL="108000"/>
            <a:r>
              <a:rPr kumimoji="0" lang="da-DK" b="0" i="0" u="none" strike="noStrike" kern="1200" cap="none" spc="0" normalizeH="0" baseline="0" noProof="0" dirty="0" err="1">
                <a:ln>
                  <a:noFill/>
                </a:ln>
                <a:solidFill>
                  <a:schemeClr val="tx1"/>
                </a:solidFill>
                <a:effectLst/>
                <a:uLnTx/>
                <a:uFillTx/>
                <a:latin typeface="Verdana" pitchFamily="34" charset="0"/>
                <a:ea typeface="+mn-ea"/>
                <a:cs typeface="Times New Roman" pitchFamily="18" charset="0"/>
                <a:sym typeface="Symbol" pitchFamily="18" charset="2"/>
              </a:rPr>
              <a:t>Pharmakon</a:t>
            </a:r>
            <a:endParaRPr kumimoji="0" lang="da-DK" b="0" i="0" u="none" strike="noStrike" kern="1200" cap="none" spc="0" normalizeH="0" baseline="0" noProof="0" dirty="0">
              <a:ln>
                <a:noFill/>
              </a:ln>
              <a:solidFill>
                <a:schemeClr val="tx1"/>
              </a:solidFill>
              <a:effectLst/>
              <a:uLnTx/>
              <a:uFillTx/>
              <a:latin typeface="Verdana" pitchFamily="34" charset="0"/>
              <a:ea typeface="+mn-ea"/>
              <a:cs typeface="Times New Roman" pitchFamily="18" charset="0"/>
              <a:sym typeface="Symbol" pitchFamily="18" charset="2"/>
            </a:endParaRPr>
          </a:p>
        </p:txBody>
      </p:sp>
      <p:sp>
        <p:nvSpPr>
          <p:cNvPr id="10" name="Rektangel 9">
            <a:extLst>
              <a:ext uri="{FF2B5EF4-FFF2-40B4-BE49-F238E27FC236}">
                <a16:creationId xmlns:a16="http://schemas.microsoft.com/office/drawing/2014/main" id="{50E6B73B-25B6-4E49-AED1-73BD0D38554A}"/>
              </a:ext>
            </a:extLst>
          </p:cNvPr>
          <p:cNvSpPr/>
          <p:nvPr/>
        </p:nvSpPr>
        <p:spPr>
          <a:xfrm>
            <a:off x="5138" y="9720168"/>
            <a:ext cx="274434" cy="200055"/>
          </a:xfrm>
          <a:prstGeom prst="rect">
            <a:avLst/>
          </a:prstGeom>
        </p:spPr>
        <p:txBody>
          <a:bodyPr wrap="none">
            <a:spAutoFit/>
          </a:bodyPr>
          <a:lstStyle/>
          <a:p>
            <a:r>
              <a:rPr lang="da-DK" sz="680" b="0" baseline="0" dirty="0">
                <a:latin typeface="Verdana" panose="020B0604030504040204" pitchFamily="34" charset="0"/>
                <a:ea typeface="Verdana" panose="020B0604030504040204" pitchFamily="34" charset="0"/>
                <a:cs typeface="Verdana" panose="020B0604030504040204" pitchFamily="34" charset="0"/>
              </a:rPr>
              <a:t>©</a:t>
            </a:r>
            <a:endParaRPr lang="da-DK" sz="680" dirty="0"/>
          </a:p>
        </p:txBody>
      </p:sp>
      <p:sp>
        <p:nvSpPr>
          <p:cNvPr id="11" name="Rectangle 15">
            <a:extLst>
              <a:ext uri="{FF2B5EF4-FFF2-40B4-BE49-F238E27FC236}">
                <a16:creationId xmlns:a16="http://schemas.microsoft.com/office/drawing/2014/main" id="{D7161278-BA4C-4CB3-BCB5-FDD5F1984379}"/>
              </a:ext>
            </a:extLst>
          </p:cNvPr>
          <p:cNvSpPr>
            <a:spLocks noChangeArrowheads="1"/>
          </p:cNvSpPr>
          <p:nvPr/>
        </p:nvSpPr>
        <p:spPr bwMode="auto">
          <a:xfrm>
            <a:off x="3721100" y="9413875"/>
            <a:ext cx="3076575" cy="512763"/>
          </a:xfrm>
          <a:prstGeom prst="rect">
            <a:avLst/>
          </a:prstGeom>
          <a:noFill/>
          <a:ln w="9525">
            <a:noFill/>
            <a:miter lim="800000"/>
            <a:headEnd/>
            <a:tailEnd/>
          </a:ln>
          <a:effectLst/>
        </p:spPr>
        <p:txBody>
          <a:bodyPr lIns="96415" tIns="48208" rIns="96415" bIns="48208" anchor="b"/>
          <a:lstStyle/>
          <a:p>
            <a:pPr algn="r" defTabSz="963535">
              <a:defRPr/>
            </a:pPr>
            <a:fld id="{1417A810-DAC8-4129-84BA-975AC214D52A}" type="slidenum">
              <a:rPr lang="da-DK" sz="800">
                <a:solidFill>
                  <a:schemeClr val="tx1"/>
                </a:solidFill>
                <a:latin typeface="Verdana" pitchFamily="34" charset="0"/>
              </a:rPr>
              <a:pPr algn="r" defTabSz="963535">
                <a:defRPr/>
              </a:pPr>
              <a:t>‹nr.›</a:t>
            </a:fld>
            <a:endParaRPr lang="da-DK" sz="800" dirty="0">
              <a:solidFill>
                <a:schemeClr val="tx1"/>
              </a:solidFill>
              <a:latin typeface="Verdana" pitchFamily="34" charset="0"/>
            </a:endParaRPr>
          </a:p>
        </p:txBody>
      </p:sp>
    </p:spTree>
    <p:extLst>
      <p:ext uri="{BB962C8B-B14F-4D97-AF65-F5344CB8AC3E}">
        <p14:creationId xmlns:p14="http://schemas.microsoft.com/office/powerpoint/2010/main" val="910885216"/>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914400" algn="l" defTabSz="914400" rtl="0" eaLnBrk="1" latinLnBrk="0" hangingPunct="1">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371600" algn="l" defTabSz="914400" rtl="0" eaLnBrk="1" latinLnBrk="0" hangingPunct="1">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828800" algn="l" defTabSz="914400" rtl="0" eaLnBrk="1" latinLnBrk="0" hangingPunct="1">
      <a:defRPr sz="9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466322" y="3483982"/>
            <a:ext cx="6241859" cy="6817900"/>
          </a:xfrm>
        </p:spPr>
        <p:txBody>
          <a:bodyPr/>
          <a:lstStyle/>
          <a:p>
            <a:r>
              <a:rPr lang="da-DK" sz="800" dirty="0"/>
              <a:t>Kilder:</a:t>
            </a:r>
          </a:p>
          <a:p>
            <a:pPr marL="228581" indent="-228581">
              <a:buFont typeface="+mj-lt"/>
              <a:buAutoNum type="arabicPeriod"/>
            </a:pPr>
            <a:r>
              <a:rPr lang="da-DK" sz="800" dirty="0"/>
              <a:t>Skoldkopper, 15.3.2021. www.sundhed.dk/borger/patienthaandbogen/boern/sygdomme/infektioner/skoldkopper/</a:t>
            </a:r>
          </a:p>
          <a:p>
            <a:pPr marL="228581" indent="-228581">
              <a:buFont typeface="+mj-lt"/>
              <a:buAutoNum type="arabicPeriod"/>
            </a:pPr>
            <a:r>
              <a:rPr lang="da-DK" sz="800" dirty="0"/>
              <a:t>Spædbarnskolik, 1.11.2019. www.sundhed.dk/borger/patienthaandbogen/boern/sygdomme/mave-tarm/spaedbarnskolik/ </a:t>
            </a:r>
          </a:p>
          <a:p>
            <a:pPr marL="228581" indent="-228581">
              <a:buFont typeface="+mj-lt"/>
              <a:buAutoNum type="arabicPeriod"/>
            </a:pPr>
            <a:r>
              <a:rPr lang="da-DK" sz="800" dirty="0"/>
              <a:t>Udgået</a:t>
            </a:r>
          </a:p>
          <a:p>
            <a:pPr marL="228581" indent="-228581">
              <a:buFont typeface="+mj-lt"/>
              <a:buAutoNum type="arabicPeriod"/>
            </a:pPr>
            <a:r>
              <a:rPr lang="da-DK" sz="800" dirty="0"/>
              <a:t>Tandfrembrud, 31.3.2020. www.sundhed.dk/borger/patienthaandbogen/mave-og-tarm/sygdomme/taender/tandfrembrud/</a:t>
            </a:r>
          </a:p>
          <a:p>
            <a:pPr marL="228581" indent="-228581">
              <a:buFont typeface="+mj-lt"/>
              <a:buAutoNum type="arabicPeriod"/>
            </a:pPr>
            <a:r>
              <a:rPr lang="da-DK" sz="800" dirty="0"/>
              <a:t>Børn og medicin, 29.1.2020. www.sundhed.dk/borger/patienthaandbogen/boern/sygdomme/diverse/boern-og-medicin/ </a:t>
            </a:r>
          </a:p>
          <a:p>
            <a:pPr marL="228581" indent="-228581">
              <a:buFont typeface="+mj-lt"/>
              <a:buAutoNum type="arabicPeriod"/>
            </a:pPr>
            <a:r>
              <a:rPr lang="da-DK" sz="800" dirty="0"/>
              <a:t>Panodil, 24.3.2021. pro.medicin.dk/Medicin/Praeparater/670</a:t>
            </a:r>
          </a:p>
          <a:p>
            <a:pPr marL="228581" indent="-228581">
              <a:buFont typeface="+mj-lt"/>
              <a:buAutoNum type="arabicPeriod"/>
            </a:pPr>
            <a:r>
              <a:rPr lang="da-DK" sz="800" dirty="0"/>
              <a:t>Forstoppelse hos spædbørn, 28.1.2020. www.sundhed.dk/borger/patienthaandbogen/boern/sygdomme/mave-tarm/forstoppelse-hos-spaedboern/</a:t>
            </a:r>
          </a:p>
          <a:p>
            <a:pPr marL="228581" indent="-228581">
              <a:buFont typeface="+mj-lt"/>
              <a:buAutoNum type="arabicPeriod"/>
            </a:pPr>
            <a:r>
              <a:rPr lang="da-DK" sz="800" dirty="0" err="1"/>
              <a:t>Diaré</a:t>
            </a:r>
            <a:r>
              <a:rPr lang="da-DK" sz="800" dirty="0"/>
              <a:t> og opkastning, 18.2.2013. https://www.sst.dk/da/sygdom-og-behandling/smitsomme-sygdomme/~/media/2E9C5A8E85ED463C962861A644E42D09.ashx</a:t>
            </a:r>
            <a:endParaRPr lang="da-DK" sz="800" b="0" dirty="0"/>
          </a:p>
          <a:p>
            <a:pPr marL="228581" marR="0" lvl="0" indent="-228581" algn="l" defTabSz="914400" rtl="0" eaLnBrk="1" fontAlgn="auto" latinLnBrk="0" hangingPunct="1">
              <a:lnSpc>
                <a:spcPct val="100000"/>
              </a:lnSpc>
              <a:spcBef>
                <a:spcPts val="0"/>
              </a:spcBef>
              <a:spcAft>
                <a:spcPts val="0"/>
              </a:spcAft>
              <a:buClrTx/>
              <a:buSzTx/>
              <a:buFont typeface="+mj-lt"/>
              <a:buAutoNum type="arabicPeriod"/>
              <a:tabLst/>
              <a:defRPr/>
            </a:pPr>
            <a:r>
              <a:rPr lang="da-DK" sz="800" b="0" i="0" u="none" strike="noStrike" kern="1200" dirty="0">
                <a:solidFill>
                  <a:schemeClr val="tx1"/>
                </a:solidFill>
                <a:effectLst/>
                <a:latin typeface="Verdana" panose="020B0604030504040204" pitchFamily="34" charset="0"/>
                <a:ea typeface="Verdana" panose="020B0604030504040204" pitchFamily="34" charset="0"/>
                <a:cs typeface="Verdana" panose="020B0604030504040204" pitchFamily="34" charset="0"/>
              </a:rPr>
              <a:t>Øjenbetændelse hos børn i daginstitutioner, 5.5.2020. </a:t>
            </a:r>
            <a:r>
              <a:rPr lang="da-DK" sz="800" dirty="0"/>
              <a:t>pro.medicin.dk/Sygdomme/Sygdom/318230  </a:t>
            </a:r>
          </a:p>
          <a:p>
            <a:pPr marL="228581" indent="-228581" defTabSz="947684">
              <a:buFont typeface="+mj-lt"/>
              <a:buAutoNum type="arabicPeriod"/>
              <a:defRPr/>
            </a:pPr>
            <a:r>
              <a:rPr lang="da-DK" sz="800" dirty="0"/>
              <a:t>Smitsomme sygdomme hos børn og unge - Vejledning om forebyggelse i daginstitutioner, skoler m.v. Sundhedsstyrelsen, </a:t>
            </a:r>
            <a:r>
              <a:rPr lang="da-DK" sz="1600" dirty="0"/>
              <a:t>7. udgave, 5. oplag, 2020</a:t>
            </a:r>
            <a:r>
              <a:rPr lang="da-DK" sz="800" dirty="0"/>
              <a:t>. www.sst.dk/-/media/Udgivelser/2020/Smitsomme-sygdomme-hos-b%C3%B8rn-og-unge/Smitsomme-sygdomme-hos-boern-og-unge.ashx</a:t>
            </a:r>
          </a:p>
          <a:p>
            <a:pPr marL="228581" indent="-228581" defTabSz="947684">
              <a:buFont typeface="+mj-lt"/>
              <a:buAutoNum type="arabicPeriod"/>
              <a:defRPr/>
            </a:pPr>
            <a:r>
              <a:rPr lang="da-DK" sz="900" b="0" i="0" u="none" strike="noStrike" kern="1200" dirty="0">
                <a:solidFill>
                  <a:schemeClr val="tx1"/>
                </a:solidFill>
                <a:effectLst/>
                <a:latin typeface="Verdana" panose="020B0604030504040204" pitchFamily="34" charset="0"/>
                <a:ea typeface="Verdana" panose="020B0604030504040204" pitchFamily="34" charset="0"/>
              </a:rPr>
              <a:t>Mellemørebetændelse hos børn. 17.12.2019. www.sundhed.dk/borger/patienthaandbogen/sundhedsoplysning/medicininformationer/antibiotikafrie-recepter/mellemoerebetaendelse-hos-boern/</a:t>
            </a:r>
            <a:endParaRPr lang="da-DK" sz="800" dirty="0"/>
          </a:p>
          <a:p>
            <a:pPr marL="228581" indent="-228581" defTabSz="947684">
              <a:buFont typeface="+mj-lt"/>
              <a:buAutoNum type="arabicPeriod"/>
              <a:defRPr/>
            </a:pPr>
            <a:r>
              <a:rPr lang="da-DK" sz="800" dirty="0" err="1"/>
              <a:t>Tonsillitis</a:t>
            </a:r>
            <a:r>
              <a:rPr lang="da-DK" sz="800" dirty="0"/>
              <a:t>, akut, 16.8.2019. www.sundhed.dk/sundhedsfaglig/laegehaandbogen/oere-naese-hals/tilstande-og-sygdomme/svaelget-midterste-del/tonsillit-akut/</a:t>
            </a:r>
          </a:p>
          <a:p>
            <a:pPr marL="228581" indent="-228581">
              <a:buFont typeface="+mj-lt"/>
              <a:buAutoNum type="arabicPeriod"/>
            </a:pPr>
            <a:r>
              <a:rPr lang="da-DK" sz="800" dirty="0"/>
              <a:t>Akut </a:t>
            </a:r>
            <a:r>
              <a:rPr lang="da-DK" sz="800" dirty="0" err="1"/>
              <a:t>tonsillitis</a:t>
            </a:r>
            <a:r>
              <a:rPr lang="da-DK" sz="800" dirty="0"/>
              <a:t>, 24.8.2020, pro.medicin.dk/</a:t>
            </a:r>
            <a:r>
              <a:rPr lang="da-DK" sz="800" dirty="0" err="1"/>
              <a:t>Specielleemner</a:t>
            </a:r>
            <a:r>
              <a:rPr lang="da-DK" sz="800" dirty="0"/>
              <a:t>/Emner/318567</a:t>
            </a:r>
          </a:p>
          <a:p>
            <a:pPr marL="228581" indent="-228581">
              <a:buFont typeface="+mj-lt"/>
              <a:buAutoNum type="arabicPeriod"/>
            </a:pPr>
            <a:r>
              <a:rPr lang="da-DK" sz="800" dirty="0" err="1"/>
              <a:t>Impetigo</a:t>
            </a:r>
            <a:r>
              <a:rPr lang="da-DK" sz="800" dirty="0"/>
              <a:t>, 24.8.2020, pro.medicin.dk/Specielleemner/Emner/318544</a:t>
            </a:r>
          </a:p>
          <a:p>
            <a:pPr marL="228581" marR="0" lvl="0" indent="-228581" algn="l" defTabSz="914400" rtl="0" eaLnBrk="1" fontAlgn="auto" latinLnBrk="0" hangingPunct="1">
              <a:lnSpc>
                <a:spcPct val="100000"/>
              </a:lnSpc>
              <a:spcBef>
                <a:spcPts val="0"/>
              </a:spcBef>
              <a:spcAft>
                <a:spcPts val="0"/>
              </a:spcAft>
              <a:buClrTx/>
              <a:buSzTx/>
              <a:buFont typeface="+mj-lt"/>
              <a:buAutoNum type="arabicPeriod"/>
              <a:tabLst/>
              <a:defRPr/>
            </a:pPr>
            <a:r>
              <a:rPr lang="da-DK" sz="800" b="0" i="0" dirty="0">
                <a:solidFill>
                  <a:srgbClr val="002034"/>
                </a:solidFill>
                <a:effectLst/>
                <a:latin typeface="Verdana" panose="020B0604030504040204" pitchFamily="34" charset="0"/>
                <a:ea typeface="Verdana" panose="020B0604030504040204" pitchFamily="34" charset="0"/>
              </a:rPr>
              <a:t>IRF fraråder </a:t>
            </a:r>
            <a:r>
              <a:rPr lang="da-DK" sz="800" b="0" i="0" dirty="0" err="1">
                <a:solidFill>
                  <a:srgbClr val="002034"/>
                </a:solidFill>
                <a:effectLst/>
                <a:latin typeface="Verdana" panose="020B0604030504040204" pitchFamily="34" charset="0"/>
                <a:ea typeface="Verdana" panose="020B0604030504040204" pitchFamily="34" charset="0"/>
              </a:rPr>
              <a:t>topikal</a:t>
            </a:r>
            <a:r>
              <a:rPr lang="da-DK" sz="800" b="0" i="0" dirty="0">
                <a:solidFill>
                  <a:srgbClr val="002034"/>
                </a:solidFill>
                <a:effectLst/>
                <a:latin typeface="Verdana" panose="020B0604030504040204" pitchFamily="34" charset="0"/>
                <a:ea typeface="Verdana" panose="020B0604030504040204" pitchFamily="34" charset="0"/>
              </a:rPr>
              <a:t> antibiotika til behandling af </a:t>
            </a:r>
            <a:r>
              <a:rPr lang="da-DK" sz="800" b="0" i="0" dirty="0" err="1">
                <a:solidFill>
                  <a:srgbClr val="002034"/>
                </a:solidFill>
                <a:effectLst/>
                <a:latin typeface="Verdana" panose="020B0604030504040204" pitchFamily="34" charset="0"/>
                <a:ea typeface="Verdana" panose="020B0604030504040204" pitchFamily="34" charset="0"/>
              </a:rPr>
              <a:t>impetigo</a:t>
            </a:r>
            <a:r>
              <a:rPr lang="da-DK" sz="800" b="0" i="0" dirty="0">
                <a:solidFill>
                  <a:srgbClr val="002034"/>
                </a:solidFill>
                <a:effectLst/>
                <a:latin typeface="Verdana" panose="020B0604030504040204" pitchFamily="34" charset="0"/>
                <a:ea typeface="Verdana" panose="020B0604030504040204" pitchFamily="34" charset="0"/>
              </a:rPr>
              <a:t> (børnesår)</a:t>
            </a:r>
            <a:r>
              <a:rPr lang="da-DK" sz="800" b="0" dirty="0">
                <a:latin typeface="Verdana" panose="020B0604030504040204" pitchFamily="34" charset="0"/>
                <a:ea typeface="Verdana" panose="020B0604030504040204" pitchFamily="34" charset="0"/>
              </a:rPr>
              <a:t>, </a:t>
            </a:r>
            <a:r>
              <a:rPr lang="da-DK" sz="800" dirty="0"/>
              <a:t>3.10.2017. www.sst.dk/da/nyheder/2017/irf-fraraader-topikal-antibiotika-til-behandling-af-impetigo-boernesaar</a:t>
            </a:r>
          </a:p>
          <a:p>
            <a:pPr marL="228581" indent="-228581">
              <a:buFont typeface="+mj-lt"/>
              <a:buAutoNum type="arabicPeriod"/>
            </a:pPr>
            <a:r>
              <a:rPr lang="da-DK" sz="800" dirty="0"/>
              <a:t>Børnesår (</a:t>
            </a:r>
            <a:r>
              <a:rPr lang="da-DK" sz="800" dirty="0" err="1"/>
              <a:t>impetigo</a:t>
            </a:r>
            <a:r>
              <a:rPr lang="da-DK" sz="800" dirty="0"/>
              <a:t>), 11.3.2020. www.sundhed.dk/borger/patienthaandbogen/hud/sygdomme/pusholdigt-udslaet-ekskl-akne/boernesaar-impetigo/</a:t>
            </a:r>
          </a:p>
          <a:p>
            <a:pPr marL="228581" indent="-228581">
              <a:buFont typeface="+mj-lt"/>
              <a:buAutoNum type="arabicPeriod"/>
            </a:pPr>
            <a:r>
              <a:rPr lang="da-DK" sz="800" dirty="0"/>
              <a:t>Udgået.</a:t>
            </a:r>
          </a:p>
          <a:p>
            <a:pPr marL="228581" indent="-228581">
              <a:buFont typeface="+mj-lt"/>
              <a:buAutoNum type="arabicPeriod"/>
            </a:pPr>
            <a:r>
              <a:rPr lang="da-DK" sz="800" dirty="0"/>
              <a:t>Falsk strubehoste, 4.12.2020. www.sundhed.dk/borger/patienthaandbogen/boern/sygdomme/infektioner/falsk-strubehoste/</a:t>
            </a:r>
          </a:p>
          <a:p>
            <a:pPr marL="228581" indent="-228581" defTabSz="947684">
              <a:buFont typeface="+mj-lt"/>
              <a:buAutoNum type="arabicPeriod"/>
              <a:defRPr/>
            </a:pPr>
            <a:r>
              <a:rPr lang="da-DK" sz="800" dirty="0"/>
              <a:t>Udgået.</a:t>
            </a:r>
          </a:p>
          <a:p>
            <a:pPr marL="228581" indent="-228581">
              <a:buFont typeface="+mj-lt"/>
              <a:buAutoNum type="arabicPeriod"/>
            </a:pPr>
            <a:r>
              <a:rPr lang="da-DK" sz="800" dirty="0"/>
              <a:t>Feber hos børn, 24.3.2021. www.sundhed.dk/sundhedsfaglig/laegehaandbogen/paediatri/symptomer-og-tegn/feber-hos-boern/</a:t>
            </a:r>
          </a:p>
          <a:p>
            <a:pPr marL="228581" indent="-228581">
              <a:buFont typeface="+mj-lt"/>
              <a:buAutoNum type="arabicPeriod"/>
            </a:pPr>
            <a:r>
              <a:rPr lang="da-DK" sz="800" dirty="0"/>
              <a:t>Feber hos småbørn, 22.2.2021. www.sundhed.dk/borger/patienthaandbogen/boern/symptomer/feber-hos-smaaboern/</a:t>
            </a:r>
          </a:p>
          <a:p>
            <a:pPr marL="228581" indent="-228581">
              <a:buFont typeface="+mj-lt"/>
              <a:buAutoNum type="arabicPeriod"/>
            </a:pPr>
            <a:r>
              <a:rPr lang="da-DK" sz="800" dirty="0"/>
              <a:t>Forstoppelse hos børn, 27.1.2020. www.sundhed.dk/borger/patienthaandbogen/boern/sygdomme/mave-tarm/forstoppelse-hos-boern/</a:t>
            </a:r>
          </a:p>
          <a:p>
            <a:pPr marL="228581" indent="-228581">
              <a:buFont typeface="+mj-lt"/>
              <a:buAutoNum type="arabicPeriod"/>
            </a:pPr>
            <a:r>
              <a:rPr lang="da-DK" sz="800" dirty="0"/>
              <a:t>Rotavirusinfektion, 4.10.2019. www.sundhed.dk/borger/patienthaandbogen/infektioner/sygdomme/virusinfektioner/rotavirusinfektion/</a:t>
            </a:r>
          </a:p>
          <a:p>
            <a:pPr marL="228581" indent="-228581">
              <a:buFont typeface="+mj-lt"/>
              <a:buAutoNum type="arabicPeriod"/>
            </a:pPr>
            <a:r>
              <a:rPr lang="da-DK" sz="800" dirty="0" err="1"/>
              <a:t>Purulent</a:t>
            </a:r>
            <a:r>
              <a:rPr lang="da-DK" sz="800" dirty="0"/>
              <a:t> </a:t>
            </a:r>
            <a:r>
              <a:rPr lang="da-DK" sz="800" dirty="0" err="1"/>
              <a:t>conjunctivitis</a:t>
            </a:r>
            <a:r>
              <a:rPr lang="da-DK" sz="800" dirty="0"/>
              <a:t>, 24.8.2020. pro.medicin.dk/Specielleemner/Emner/318558</a:t>
            </a:r>
          </a:p>
          <a:p>
            <a:pPr marL="228581" indent="-228581">
              <a:buFont typeface="+mj-lt"/>
              <a:buAutoNum type="arabicPeriod"/>
            </a:pPr>
            <a:r>
              <a:rPr lang="da-DK" sz="800" dirty="0"/>
              <a:t>Akut </a:t>
            </a:r>
            <a:r>
              <a:rPr lang="da-DK" sz="800" dirty="0" err="1"/>
              <a:t>otitis</a:t>
            </a:r>
            <a:r>
              <a:rPr lang="da-DK" sz="800" dirty="0"/>
              <a:t> media hos børn, 24.8.2020. pro.medicin.dk/Specielleemner/Emner/318566</a:t>
            </a:r>
          </a:p>
          <a:p>
            <a:pPr marL="228581" indent="-228581">
              <a:buFont typeface="+mj-lt"/>
              <a:buAutoNum type="arabicPeriod"/>
            </a:pPr>
            <a:r>
              <a:rPr lang="da-DK" sz="800" dirty="0"/>
              <a:t>Udgået</a:t>
            </a:r>
          </a:p>
          <a:p>
            <a:pPr marL="228581" indent="-228581" defTabSz="947684">
              <a:buFont typeface="+mj-lt"/>
              <a:buAutoNum type="arabicPeriod"/>
              <a:defRPr/>
            </a:pPr>
            <a:r>
              <a:rPr lang="da-DK" sz="800" dirty="0"/>
              <a:t>Antibiotika til børn – anbefalinger til almen praksis. Helle Holst, Lene Ørskov Reuther, Magnus </a:t>
            </a:r>
            <a:r>
              <a:rPr lang="da-DK" sz="800" dirty="0" err="1"/>
              <a:t>Arpi</a:t>
            </a:r>
            <a:r>
              <a:rPr lang="da-DK" sz="800" dirty="0"/>
              <a:t> og Mia Bjergager. Rationel </a:t>
            </a:r>
            <a:r>
              <a:rPr lang="da-DK" sz="800" dirty="0" err="1"/>
              <a:t>Farmakoterapi</a:t>
            </a:r>
            <a:r>
              <a:rPr lang="da-DK" sz="800" dirty="0"/>
              <a:t> nr. 3, 2014. https://www.sst.dk/da/rationel-farmakoterapi/maanedsbladet/2014/~/media/0D17109D5F9D4988EB614B9DBBF3FBBB.ashx</a:t>
            </a:r>
          </a:p>
          <a:p>
            <a:pPr marL="228581" indent="-228581">
              <a:buFont typeface="+mj-lt"/>
              <a:buAutoNum type="arabicPeriod"/>
            </a:pPr>
            <a:r>
              <a:rPr lang="da-DK" sz="800" dirty="0"/>
              <a:t>Feber, børn under 12 år, hentet 18.5.2021. www.hvidovrehospital.dk/</a:t>
            </a:r>
            <a:r>
              <a:rPr lang="da-DK" sz="800" dirty="0" err="1"/>
              <a:t>undersoegelse</a:t>
            </a:r>
            <a:r>
              <a:rPr lang="da-DK" sz="800" dirty="0"/>
              <a:t>-og-behandling/Akut-hjælp/1813/gode-råd-om-sygdomme-og-skader/børn/Sider/Feber-boern-under-12-aar.aspx?rhKeywords=Feber-boern-under-12-aar</a:t>
            </a:r>
          </a:p>
          <a:p>
            <a:pPr defTabSz="947684">
              <a:defRPr/>
            </a:pPr>
            <a:r>
              <a:rPr lang="da-DK" sz="800" dirty="0"/>
              <a:t>	</a:t>
            </a:r>
          </a:p>
          <a:p>
            <a:pPr defTabSz="947684">
              <a:defRPr/>
            </a:pPr>
            <a:r>
              <a:rPr lang="da-DK" sz="800" dirty="0"/>
              <a:t>Udarbejdet 2021.</a:t>
            </a:r>
          </a:p>
          <a:p>
            <a:endParaRPr lang="da-DK" sz="800" dirty="0"/>
          </a:p>
        </p:txBody>
      </p:sp>
    </p:spTree>
    <p:extLst>
      <p:ext uri="{BB962C8B-B14F-4D97-AF65-F5344CB8AC3E}">
        <p14:creationId xmlns:p14="http://schemas.microsoft.com/office/powerpoint/2010/main" val="3855412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Spædbørn, som har svær diarré eller kaster op, bør altid undersøges af en læge.</a:t>
            </a:r>
          </a:p>
          <a:p>
            <a:r>
              <a:rPr lang="da-DK" dirty="0"/>
              <a:t>Problemet hos små børn kan være stort væsketab, som man ikke er i stand til at erstatte med tilførsel af væske. Tegn på væskemangel er træthed, tørst, små urinmængder (tørre bleer), akut vægttab, tørre slimhinder, indfaldne øjne, nedsat elasticitet i huden og/eller en hurtig puls.</a:t>
            </a:r>
          </a:p>
          <a:p>
            <a:r>
              <a:rPr lang="da-DK" dirty="0"/>
              <a:t>Ved tegn på alvorlig væskemangel, ved blod i afføringen eller ved stærke mavesmerter kan det blive nødvendigt med indlæggelse på hospitalet.</a:t>
            </a:r>
          </a:p>
          <a:p>
            <a:r>
              <a:rPr lang="da-DK" dirty="0"/>
              <a:t>(23)</a:t>
            </a:r>
          </a:p>
          <a:p>
            <a:endParaRPr lang="da-DK" dirty="0"/>
          </a:p>
          <a:p>
            <a:r>
              <a:rPr lang="da-DK" i="1" dirty="0"/>
              <a:t>Hvis du vil lære mere om diarré, så kan du gennemgå Lær-Træn-Læs om diarré.</a:t>
            </a:r>
            <a:endParaRPr lang="da-DK" dirty="0"/>
          </a:p>
          <a:p>
            <a:endParaRPr lang="da-DK" dirty="0"/>
          </a:p>
        </p:txBody>
      </p:sp>
    </p:spTree>
    <p:extLst>
      <p:ext uri="{BB962C8B-B14F-4D97-AF65-F5344CB8AC3E}">
        <p14:creationId xmlns:p14="http://schemas.microsoft.com/office/powerpoint/2010/main" val="1627067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1258888" y="804863"/>
            <a:ext cx="4537075" cy="2836862"/>
          </a:xfrm>
        </p:spPr>
      </p:sp>
      <p:sp>
        <p:nvSpPr>
          <p:cNvPr id="3" name="Pladsholder til noter 2"/>
          <p:cNvSpPr>
            <a:spLocks noGrp="1"/>
          </p:cNvSpPr>
          <p:nvPr>
            <p:ph type="body" idx="1"/>
          </p:nvPr>
        </p:nvSpPr>
        <p:spPr/>
        <p:txBody>
          <a:bodyPr>
            <a:normAutofit/>
          </a:bodyPr>
          <a:lstStyle/>
          <a:p>
            <a:r>
              <a:rPr lang="da-DK" dirty="0"/>
              <a:t>Øjenbetændelse</a:t>
            </a:r>
          </a:p>
          <a:p>
            <a:r>
              <a:rPr lang="da-DK" dirty="0"/>
              <a:t>Betændelse i øjets bindehinde. Bindehinden dækker ‘det hvide’ af øjet og indersiden af øjenlåget. Øjenbetændelse kan være både mild og svær.</a:t>
            </a:r>
          </a:p>
          <a:p>
            <a:endParaRPr lang="da-DK" dirty="0"/>
          </a:p>
          <a:p>
            <a:r>
              <a:rPr lang="da-DK" dirty="0"/>
              <a:t>Milde tilstande</a:t>
            </a:r>
          </a:p>
          <a:p>
            <a:r>
              <a:rPr lang="da-DK" dirty="0"/>
              <a:t>Der er to former for meget milde tilstande af øjenbetændelse, der specielt opstår hos forkølede børn.</a:t>
            </a:r>
          </a:p>
          <a:p>
            <a:r>
              <a:rPr lang="da-DK" dirty="0"/>
              <a:t>Den ene milde form ses som en mild øjenbetændelse med let rødme, tåreflåd og lidt blakket pusdannelse i øjenkrogen (‘gule klatter’), mest udtalt efter søvn. Dette skyldes tilstopning af tårekanalen på grund af hævede slimhinder. Børn med denne form for øjenbetændelse må gerne komme i institution.</a:t>
            </a:r>
          </a:p>
          <a:p>
            <a:r>
              <a:rPr lang="da-DK" dirty="0"/>
              <a:t>Den anden milde form for øjenbetændelse skyldes virus, der kun er lidt smitsomme. Symptomerne ved denne form for øjenbetændelse er ikke ret udtalte, og almentilstanden er ikke påvirket. Børn med denne form for øjenbetændelse må gerne komme i institution.</a:t>
            </a:r>
          </a:p>
          <a:p>
            <a:r>
              <a:rPr lang="da-DK" dirty="0"/>
              <a:t>Begge disse to former for øjenbetændelse er meget almindelige. Hvis symptomerne står på i mere end en uge, skal barnet henvises til lægen.</a:t>
            </a:r>
          </a:p>
          <a:p>
            <a:endParaRPr lang="da-DK" dirty="0"/>
          </a:p>
          <a:p>
            <a:r>
              <a:rPr lang="da-DK" i="0" dirty="0"/>
              <a:t>Svære tilstande</a:t>
            </a:r>
          </a:p>
          <a:p>
            <a:r>
              <a:rPr lang="da-DK" i="0" dirty="0"/>
              <a:t>En sværere form for øjenbetændelse kan enten kan være forårsaget af visse virus eller af bakterier. I disse tilfælde driver øjet med pus, og der er rødme og hævelse, både i det hvide af øjnene og på det indvendige af øjenlågene. Barnet kan opleve tørhedsfornemmelse, svie og </a:t>
            </a:r>
            <a:r>
              <a:rPr lang="da-DK" i="0" dirty="0" err="1"/>
              <a:t>brænden</a:t>
            </a:r>
            <a:r>
              <a:rPr lang="da-DK" i="0" dirty="0"/>
              <a:t> i øjet, og undertiden lysskyhed og tåreflåd. Almentilstanden kan vare påvirket. Denne form for øjenbetændelse er meget smitsom, og barnet må ikke komme i institution. Tilstanden kræver lægebehandling.</a:t>
            </a:r>
          </a:p>
          <a:p>
            <a:endParaRPr lang="da-DK" dirty="0"/>
          </a:p>
          <a:p>
            <a:r>
              <a:rPr lang="da-DK" i="0" dirty="0"/>
              <a:t>(9, 10)</a:t>
            </a:r>
          </a:p>
          <a:p>
            <a:endParaRPr lang="da-DK" dirty="0"/>
          </a:p>
          <a:p>
            <a:endParaRPr lang="da-DK" dirty="0"/>
          </a:p>
        </p:txBody>
      </p:sp>
    </p:spTree>
    <p:extLst>
      <p:ext uri="{BB962C8B-B14F-4D97-AF65-F5344CB8AC3E}">
        <p14:creationId xmlns:p14="http://schemas.microsoft.com/office/powerpoint/2010/main" val="1670326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a:xfrm>
            <a:off x="1258888" y="804863"/>
            <a:ext cx="4537075" cy="2836862"/>
          </a:xfrm>
        </p:spPr>
      </p:sp>
      <p:sp>
        <p:nvSpPr>
          <p:cNvPr id="3" name="Pladsholder til noter 2"/>
          <p:cNvSpPr>
            <a:spLocks noGrp="1"/>
          </p:cNvSpPr>
          <p:nvPr>
            <p:ph type="body" idx="1"/>
          </p:nvPr>
        </p:nvSpPr>
        <p:spPr/>
        <p:txBody>
          <a:bodyPr>
            <a:normAutofit/>
          </a:bodyPr>
          <a:lstStyle/>
          <a:p>
            <a:r>
              <a:rPr lang="da-DK" dirty="0"/>
              <a:t>Ved alle former for øjenbetændelse skal man være meget omhyggelig med oprensning af øjnene for ikke at sprede smitten fra det ene øje til det andet. Man bør udføre håndhygiejne før og efter behandling af øjnene, i form af grundig håndvask og/eller hånddesinfektion. Et stykke vat vædes med lunkent vand for at fjerne pusset. Bevægelsen er indefra og ud. Man må ikke bruge det samme vat til begge øjne.</a:t>
            </a:r>
          </a:p>
          <a:p>
            <a:r>
              <a:rPr lang="da-DK" dirty="0"/>
              <a:t>Gule klatter i øjnene på grund af forkølelse og lette virusinfektioner kræver ikke behandling, da det kun giver lette gener. Oprensning af øjnene er tilstrækkeligt for at mindske symptomerne. Barnet bør henvises til læge, hvis symptomerne ikke er svundet i løbet af en uge.</a:t>
            </a:r>
          </a:p>
          <a:p>
            <a:r>
              <a:rPr lang="da-DK" dirty="0"/>
              <a:t>Det frarådes at bruge kamillete på grund af mange lokalt irriterende stoffer, ligesom det til spædbørn frarådes at bruge brystmælk, da mælken er et glimrende vækstmedie for bakterier.</a:t>
            </a:r>
          </a:p>
          <a:p>
            <a:endParaRPr lang="da-DK" dirty="0"/>
          </a:p>
          <a:p>
            <a:r>
              <a:rPr lang="da-DK" dirty="0"/>
              <a:t>Småbørn kan have vedvarende øjenbetændelse på grund af snævre tåreveje. Oftest vokser barnet sig til større tårekanaler, og symptomerne forsvinder. Behandling er aftørring med lunkent vand. Er symptomerne ikke svundet ved 2-års-alderen, henvises til øjenlæge.</a:t>
            </a:r>
            <a:br>
              <a:rPr lang="da-DK" dirty="0"/>
            </a:br>
            <a:endParaRPr lang="da-DK" dirty="0"/>
          </a:p>
          <a:p>
            <a:r>
              <a:rPr lang="da-DK" b="0" dirty="0"/>
              <a:t>Bakteriel øjenbetændelse</a:t>
            </a:r>
          </a:p>
          <a:p>
            <a:r>
              <a:rPr lang="da-DK" dirty="0"/>
              <a:t>De sværere øjenbetændelser kræver lægebehandling. Det er meget vigtigt at overholde behandlingen, da øjenbetændelsen ellers kommer igen. Børn med svær øjenbetændelse må ikke komme i institutionen. Når barnet har været i behandling mindst 2 døgn, og der ikke længere er stærkt pusflåd, tydelig lysskyhed eller påvirket almentilstand, må barnet komme i institution, selv om behandlingen skal fortsætte i længere tid.</a:t>
            </a:r>
          </a:p>
          <a:p>
            <a:r>
              <a:rPr lang="da-DK" i="0" dirty="0"/>
              <a:t>(10, 24)</a:t>
            </a:r>
          </a:p>
          <a:p>
            <a:endParaRPr lang="da-DK" dirty="0"/>
          </a:p>
          <a:p>
            <a:r>
              <a:rPr lang="da-DK" i="1" dirty="0"/>
              <a:t>Hvis du vil lære mere om øjenbetændelse, så kan du gennemgå Lær-Træn-Læs om øjenbetændelse.</a:t>
            </a:r>
            <a:endParaRPr lang="da-DK" dirty="0"/>
          </a:p>
          <a:p>
            <a:endParaRPr lang="da-DK" i="0" dirty="0"/>
          </a:p>
        </p:txBody>
      </p:sp>
    </p:spTree>
    <p:extLst>
      <p:ext uri="{BB962C8B-B14F-4D97-AF65-F5344CB8AC3E}">
        <p14:creationId xmlns:p14="http://schemas.microsoft.com/office/powerpoint/2010/main" val="22016531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7" y="3855191"/>
            <a:ext cx="5158819" cy="6013607"/>
          </a:xfrm>
        </p:spPr>
        <p:txBody>
          <a:bodyPr/>
          <a:lstStyle/>
          <a:p>
            <a:r>
              <a:rPr lang="da-DK" dirty="0"/>
              <a:t>Mellemørebetændelse er betændelse i mellemørets slimhinde og opstår som en bakteriel komplikation til luftvejsinfektioner.</a:t>
            </a:r>
          </a:p>
          <a:p>
            <a:r>
              <a:rPr lang="da-DK" dirty="0"/>
              <a:t>Særligt mindre børn har risiko for at få mellemørebetændelse efter forkølelsessygdomme.</a:t>
            </a:r>
          </a:p>
          <a:p>
            <a:endParaRPr lang="da-DK" dirty="0"/>
          </a:p>
          <a:p>
            <a:r>
              <a:rPr lang="da-DK" dirty="0"/>
              <a:t>Mellemørebetændelse </a:t>
            </a:r>
            <a:r>
              <a:rPr lang="da-DK" u="none" dirty="0"/>
              <a:t>smitter ikke </a:t>
            </a:r>
            <a:r>
              <a:rPr lang="da-DK" dirty="0"/>
              <a:t>mellem mennesker. Ofte er det smitte med forkølelse, der øger risikoen for mellemørebetændelse hos børn, som har tendens til dette. Øreflåd indeholder oftest bakterier, der ikke kan forårsage sygdom hos andre børn. Derfor smitter øreflåd almindeligvis ikke. </a:t>
            </a:r>
          </a:p>
          <a:p>
            <a:endParaRPr lang="da-DK" u="sng" dirty="0"/>
          </a:p>
          <a:p>
            <a:r>
              <a:rPr lang="da-DK" u="sng" dirty="0"/>
              <a:t>Symptomer</a:t>
            </a:r>
          </a:p>
          <a:p>
            <a:r>
              <a:rPr lang="da-DK" dirty="0"/>
              <a:t>Mellemørebetændelse kan give udtalte smerter i ørerne, og små børn tager sig ofte til ørerne. Undertiden er der kun almene symptomer, og børnene er irritable, uden appetit, har let feber, gråd og evt. mavesmerter, opkastning eller diarré. Det første symptom kan være øreflåd på grund af, at trommehinden er bristet. </a:t>
            </a:r>
          </a:p>
          <a:p>
            <a:endParaRPr lang="da-DK" dirty="0"/>
          </a:p>
          <a:p>
            <a:r>
              <a:rPr lang="da-DK" dirty="0"/>
              <a:t>(10, 11)</a:t>
            </a:r>
          </a:p>
          <a:p>
            <a:endParaRPr lang="da-DK" u="sng" dirty="0"/>
          </a:p>
          <a:p>
            <a:pPr indent="-16679"/>
            <a:endParaRPr lang="da-DK" b="1" i="1" dirty="0"/>
          </a:p>
          <a:p>
            <a:endParaRPr lang="da-DK" dirty="0"/>
          </a:p>
        </p:txBody>
      </p:sp>
    </p:spTree>
    <p:extLst>
      <p:ext uri="{BB962C8B-B14F-4D97-AF65-F5344CB8AC3E}">
        <p14:creationId xmlns:p14="http://schemas.microsoft.com/office/powerpoint/2010/main" val="3309958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58888" y="804863"/>
            <a:ext cx="4537075" cy="2836862"/>
          </a:xfrm>
        </p:spPr>
      </p:sp>
      <p:sp>
        <p:nvSpPr>
          <p:cNvPr id="3" name="Pladsholder til noter 2"/>
          <p:cNvSpPr>
            <a:spLocks noGrp="1"/>
          </p:cNvSpPr>
          <p:nvPr>
            <p:ph type="body" idx="1"/>
          </p:nvPr>
        </p:nvSpPr>
        <p:spPr/>
        <p:txBody>
          <a:bodyPr/>
          <a:lstStyle/>
          <a:p>
            <a:r>
              <a:rPr lang="da-DK" dirty="0">
                <a:effectLst/>
              </a:rPr>
              <a:t>Upåvirkede børn over 2 år med mellemørebetændelse uden øreflåd kan ses an uden antibiotika et par dage. </a:t>
            </a:r>
          </a:p>
          <a:p>
            <a:r>
              <a:rPr lang="da-DK" dirty="0">
                <a:effectLst/>
              </a:rPr>
              <a:t>Alment påvirkede patienter med mellemørebetændelse og svære symptomer bør altid henvises til læge. </a:t>
            </a:r>
            <a:r>
              <a:rPr lang="da-DK">
                <a:effectLst/>
              </a:rPr>
              <a:t>(11)</a:t>
            </a:r>
            <a:endParaRPr lang="da-DK" dirty="0"/>
          </a:p>
          <a:p>
            <a:endParaRPr lang="da-DK" dirty="0"/>
          </a:p>
          <a:p>
            <a:r>
              <a:rPr lang="da-DK" dirty="0"/>
              <a:t>Behandlingen af ukompliceret mellemørebetændelse hos børn over 6 mdr. bør primært være smertestillende behandling med paracetamol, da infektionen forsvinder hos størstedelen af børnene efter få dage uden brug af antibiotika. </a:t>
            </a:r>
          </a:p>
          <a:p>
            <a:r>
              <a:rPr lang="da-DK" dirty="0"/>
              <a:t>Endvidere kan næsedråber, som mindsker hævelsen af slimhinden, eller saltvandsnæsespray afhjælpe symptomerne på stoppet næse. Hævet hovedgærde kan lindre smerten.</a:t>
            </a:r>
          </a:p>
          <a:p>
            <a:endParaRPr lang="da-DK" dirty="0"/>
          </a:p>
          <a:p>
            <a:r>
              <a:rPr lang="da-DK" dirty="0"/>
              <a:t>Følgende børn bør behandles med antibiotika:</a:t>
            </a:r>
          </a:p>
          <a:p>
            <a:pPr marL="177691" indent="-177691">
              <a:buFont typeface="Arial" panose="020B0604020202020204" pitchFamily="34" charset="0"/>
              <a:buChar char="•"/>
            </a:pPr>
            <a:r>
              <a:rPr lang="da-DK" dirty="0"/>
              <a:t>Børn under 6 måneder </a:t>
            </a:r>
          </a:p>
          <a:p>
            <a:pPr marL="177691" indent="-177691">
              <a:buFont typeface="Arial" panose="020B0604020202020204" pitchFamily="34" charset="0"/>
              <a:buChar char="•"/>
            </a:pPr>
            <a:r>
              <a:rPr lang="da-DK" dirty="0"/>
              <a:t>Børn under 2 år med påvirket almentilstand og temp. &gt; 38,5ºC, eller dobbeltsidig mellemørebetændelse </a:t>
            </a:r>
          </a:p>
          <a:p>
            <a:pPr marL="177691" indent="-177691">
              <a:buFont typeface="Arial" panose="020B0604020202020204" pitchFamily="34" charset="0"/>
              <a:buChar char="•"/>
            </a:pPr>
            <a:r>
              <a:rPr lang="da-DK" dirty="0"/>
              <a:t>Børn med øreflåd og påvirket almentilstand </a:t>
            </a:r>
          </a:p>
          <a:p>
            <a:pPr marL="177691" indent="-177691">
              <a:buFont typeface="Arial" panose="020B0604020202020204" pitchFamily="34" charset="0"/>
              <a:buChar char="•"/>
            </a:pPr>
            <a:r>
              <a:rPr lang="da-DK" dirty="0"/>
              <a:t>Forlænget forløb (over 3 dage). </a:t>
            </a:r>
          </a:p>
          <a:p>
            <a:r>
              <a:rPr lang="da-DK" dirty="0"/>
              <a:t>(25,27)</a:t>
            </a:r>
          </a:p>
          <a:p>
            <a:endParaRPr lang="da-DK" dirty="0"/>
          </a:p>
          <a:p>
            <a:r>
              <a:rPr lang="da-DK" dirty="0"/>
              <a:t>Børn med dræn behandles med øredråber med antibiotika ved øreflåd i over 3 dage (ikke systemisk behandling).(25)</a:t>
            </a:r>
          </a:p>
          <a:p>
            <a:endParaRPr lang="da-DK" dirty="0"/>
          </a:p>
          <a:p>
            <a:r>
              <a:rPr lang="da-DK" i="1" dirty="0"/>
              <a:t>Hvis du vil lære mere om mellemørebetændelse, så kan du gennemgå Lær-Træn-Læs om mellemørebetændelse.</a:t>
            </a:r>
            <a:endParaRPr lang="da-DK" dirty="0"/>
          </a:p>
          <a:p>
            <a:endParaRPr lang="da-DK" dirty="0"/>
          </a:p>
        </p:txBody>
      </p:sp>
    </p:spTree>
    <p:extLst>
      <p:ext uri="{BB962C8B-B14F-4D97-AF65-F5344CB8AC3E}">
        <p14:creationId xmlns:p14="http://schemas.microsoft.com/office/powerpoint/2010/main" val="1537973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7" y="3855192"/>
            <a:ext cx="5384428" cy="6162091"/>
          </a:xfrm>
        </p:spPr>
        <p:txBody>
          <a:bodyPr/>
          <a:lstStyle/>
          <a:p>
            <a:r>
              <a:rPr lang="da-DK" dirty="0">
                <a:effectLst/>
              </a:rPr>
              <a:t>Halsbetændelse er betændelse i mandlerne i svælget. Typiske symptomer er smerter og ubehag i svælget samt feber.</a:t>
            </a:r>
          </a:p>
          <a:p>
            <a:endParaRPr lang="da-DK" sz="500" dirty="0"/>
          </a:p>
          <a:p>
            <a:r>
              <a:rPr lang="da-DK" dirty="0">
                <a:effectLst/>
              </a:rPr>
              <a:t>Omkring 70 % af alle halsbetændelser skyldes virus, mens bakterier er årsag til omkring 30 %. </a:t>
            </a:r>
            <a:r>
              <a:rPr lang="da-DK" dirty="0" err="1">
                <a:effectLst/>
              </a:rPr>
              <a:t>Hæmolytiske</a:t>
            </a:r>
            <a:r>
              <a:rPr lang="da-DK" dirty="0">
                <a:effectLst/>
              </a:rPr>
              <a:t> streptokokker gruppe A (GAS) er den væsentligste bakterielle årsag. For at afgøre om der er tale om en bakteriel halsbetændelse eller virusbetinget halsbetændelse laves en halspodning hos lægen. Er der tale om en bakteriel halsbetændelse, vil lægen oftest ordinere antibiotika. Dog er det vigtigt at huske på, at halsbetændelse ofte går over af sig selv, og de fleste kommer sig indenfor få dage uden antibiotisk behandling. </a:t>
            </a:r>
          </a:p>
          <a:p>
            <a:r>
              <a:rPr lang="da-DK" dirty="0">
                <a:effectLst/>
              </a:rPr>
              <a:t>Undersøgelser har vist, at uden antibiotika er 85 % symptomfrie efter 7 dage. Antibiotika forkorter den gennemsnitlige symptomvarighed med ½ til 1 døgn. (12)</a:t>
            </a:r>
          </a:p>
          <a:p>
            <a:r>
              <a:rPr lang="da-DK" dirty="0">
                <a:effectLst/>
              </a:rPr>
              <a:t>Hvis der ikke er feber, og hvis der er hoste og/eller løbenæse, er en infektion med virus langt det mest sandsynlige. Børn kan desuden have opkastning, kvalme og mavesmerter.</a:t>
            </a:r>
          </a:p>
          <a:p>
            <a:endParaRPr lang="da-DK" sz="500" dirty="0"/>
          </a:p>
          <a:p>
            <a:r>
              <a:rPr lang="da-DK" dirty="0">
                <a:effectLst/>
              </a:rPr>
              <a:t>Egenomsorg</a:t>
            </a:r>
          </a:p>
          <a:p>
            <a:r>
              <a:rPr lang="da-DK" dirty="0">
                <a:effectLst/>
              </a:rPr>
              <a:t>Hvis man kan få barnet (afhænger meget af barnets alder) til at drikke noget varmt, kan det lindre halssmerterne. Desuden findes forskellige lindrende produkter til halsen, der er godkendt til børn i forskellige aldersklasser. Nogle eksempler:</a:t>
            </a:r>
          </a:p>
          <a:p>
            <a:r>
              <a:rPr lang="da-DK" dirty="0" err="1">
                <a:effectLst/>
              </a:rPr>
              <a:t>Strepsils</a:t>
            </a:r>
            <a:r>
              <a:rPr lang="da-DK" dirty="0">
                <a:effectLst/>
              </a:rPr>
              <a:t> til børn over 6 år, </a:t>
            </a:r>
            <a:r>
              <a:rPr lang="da-DK" dirty="0" err="1">
                <a:effectLst/>
              </a:rPr>
              <a:t>Zyx</a:t>
            </a:r>
            <a:r>
              <a:rPr lang="da-DK" dirty="0">
                <a:effectLst/>
              </a:rPr>
              <a:t> til børn over 6 år, </a:t>
            </a:r>
            <a:r>
              <a:rPr lang="da-DK" dirty="0" err="1">
                <a:effectLst/>
              </a:rPr>
              <a:t>Strefen</a:t>
            </a:r>
            <a:r>
              <a:rPr lang="da-DK" dirty="0">
                <a:effectLst/>
              </a:rPr>
              <a:t> til børn over 12 år.</a:t>
            </a:r>
          </a:p>
          <a:p>
            <a:endParaRPr lang="da-DK" sz="500" dirty="0"/>
          </a:p>
          <a:p>
            <a:r>
              <a:rPr lang="da-DK" dirty="0"/>
              <a:t>Overordnet set er det </a:t>
            </a:r>
            <a:r>
              <a:rPr lang="da-DK" dirty="0" err="1"/>
              <a:t>IRF’s</a:t>
            </a:r>
            <a:r>
              <a:rPr lang="da-DK" dirty="0"/>
              <a:t> vurdering, at der er svag dokumentation for effekt, og derfor kan ingen af de smertestillende sugetabletter eller bolsjer, fx </a:t>
            </a:r>
            <a:r>
              <a:rPr lang="da-DK" dirty="0" err="1"/>
              <a:t>Strepsils</a:t>
            </a:r>
            <a:r>
              <a:rPr lang="da-DK" dirty="0"/>
              <a:t>, </a:t>
            </a:r>
            <a:r>
              <a:rPr lang="da-DK" dirty="0" err="1"/>
              <a:t>Zyx</a:t>
            </a:r>
            <a:r>
              <a:rPr lang="da-DK" dirty="0"/>
              <a:t> eller </a:t>
            </a:r>
            <a:r>
              <a:rPr lang="da-DK" dirty="0" err="1"/>
              <a:t>Strefen</a:t>
            </a:r>
            <a:r>
              <a:rPr lang="da-DK" dirty="0"/>
              <a:t>, anbefales til behandling af ømhed i halsen. Det kan dog ikke udelukkes, at sugetabletterne kan opfattes som symptomlindrende. </a:t>
            </a:r>
          </a:p>
          <a:p>
            <a:endParaRPr lang="da-DK" sz="500" dirty="0"/>
          </a:p>
          <a:p>
            <a:r>
              <a:rPr lang="da-DK" i="1" dirty="0"/>
              <a:t>Hvis du vil lære mere om halsbetændelse, så kan du gennemgå Lær-Træn-Læs om halsbetændelse.</a:t>
            </a:r>
            <a:endParaRPr lang="da-DK" dirty="0"/>
          </a:p>
          <a:p>
            <a:endParaRPr lang="da-DK" dirty="0">
              <a:effectLst/>
            </a:endParaRPr>
          </a:p>
          <a:p>
            <a:endParaRPr lang="da-DK" dirty="0"/>
          </a:p>
        </p:txBody>
      </p:sp>
    </p:spTree>
    <p:extLst>
      <p:ext uri="{BB962C8B-B14F-4D97-AF65-F5344CB8AC3E}">
        <p14:creationId xmlns:p14="http://schemas.microsoft.com/office/powerpoint/2010/main" val="27071387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Børnesår er en bakteriel infektion i huden. Oftest er det stafylokokker, der er årsagen. Børnesår rammer hyppigst mindre børn. Det starter som en lille rød knop, der efterhånden bliver væskende, og der dannes gule skorper. </a:t>
            </a:r>
          </a:p>
          <a:p>
            <a:endParaRPr lang="da-DK" dirty="0"/>
          </a:p>
          <a:p>
            <a:r>
              <a:rPr lang="da-DK" dirty="0"/>
              <a:t>Børnesår er en ufarlig sygdom, men den er meget smitsom og kan let sprede sig til andre, hvis man ikke sørger for god hygiejne. Smitten sker ved, at sårvæske og skorpe (som indeholder store mængder bakterier) bliver overført til andre hudområder via kløe og til andre personer ved tæt hudkontakt eller via genstande (fx håndklæder). Børnehaver og skoler er især udsat for udbrud. Børnesår </a:t>
            </a:r>
            <a:r>
              <a:rPr lang="da-DK" dirty="0" err="1"/>
              <a:t>opheler</a:t>
            </a:r>
            <a:r>
              <a:rPr lang="da-DK" dirty="0"/>
              <a:t> normalt uden </a:t>
            </a:r>
            <a:r>
              <a:rPr lang="da-DK" dirty="0" err="1"/>
              <a:t>ardannelse</a:t>
            </a:r>
            <a:r>
              <a:rPr lang="da-DK" dirty="0"/>
              <a:t>. </a:t>
            </a:r>
          </a:p>
          <a:p>
            <a:endParaRPr lang="da-DK" dirty="0"/>
          </a:p>
          <a:p>
            <a:r>
              <a:rPr lang="da-DK" dirty="0"/>
              <a:t>Hvis man mistænker børnesår, bør læge kontaktes. Lægen vil give råd om, hvordan man skal forholde sig og give den nødvendige behandling. De vigtigste tiltag for at forhindre videre smittespredning er omhyggelig sårpleje med fjernelse af skorper, samt tildækning af sårene og omhyggelig håndhygiejne. Hurtig og effektiv behandling af de enkelte sygdomstilfælde er også vigtig for at hindre smittespredning. (16)</a:t>
            </a:r>
          </a:p>
          <a:p>
            <a:r>
              <a:rPr lang="da-DK" dirty="0"/>
              <a:t>  </a:t>
            </a:r>
          </a:p>
          <a:p>
            <a:endParaRPr lang="da-DK" dirty="0"/>
          </a:p>
        </p:txBody>
      </p:sp>
    </p:spTree>
    <p:extLst>
      <p:ext uri="{BB962C8B-B14F-4D97-AF65-F5344CB8AC3E}">
        <p14:creationId xmlns:p14="http://schemas.microsoft.com/office/powerpoint/2010/main" val="11207531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Nye rekommandationer fra IRF i Sundhedsstyrelsen skal støtte læger i valg af lægemidler til </a:t>
            </a:r>
            <a:r>
              <a:rPr lang="da-DK" dirty="0" err="1"/>
              <a:t>topikal</a:t>
            </a:r>
            <a:r>
              <a:rPr lang="da-DK" dirty="0"/>
              <a:t> behandling af </a:t>
            </a:r>
            <a:r>
              <a:rPr lang="da-DK" dirty="0" err="1"/>
              <a:t>impetigo</a:t>
            </a:r>
            <a:r>
              <a:rPr lang="da-DK" dirty="0"/>
              <a:t> (børnesår).</a:t>
            </a:r>
          </a:p>
          <a:p>
            <a:r>
              <a:rPr lang="da-DK" dirty="0">
                <a:effectLst/>
              </a:rPr>
              <a:t>Rekommandationerne skal støtte læger i almen praksis i valg af lægemidler til behandling af børnesår og er udarbejdet i samarbejde med repræsentanter fra Dansk Dermatologisk Selskab og Dansk Selskab for Almen Medicin. </a:t>
            </a:r>
            <a:endParaRPr lang="da-DK" dirty="0"/>
          </a:p>
          <a:p>
            <a:r>
              <a:rPr lang="da-DK" dirty="0">
                <a:effectLst/>
              </a:rPr>
              <a:t>Der er ikke tale om behandlingsvejledning, men støtte til valg af lægemidler, når lægen har besluttet at starte behandling.</a:t>
            </a:r>
            <a:endParaRPr lang="da-DK" dirty="0"/>
          </a:p>
          <a:p>
            <a:endParaRPr lang="da-DK" dirty="0"/>
          </a:p>
          <a:p>
            <a:r>
              <a:rPr lang="da-DK" dirty="0" err="1"/>
              <a:t>Fusidin</a:t>
            </a:r>
            <a:r>
              <a:rPr lang="da-DK" dirty="0"/>
              <a:t> kan i særlige tilfælde bruges til behandling af børnesår, når relevant antiseptisk behandling såsom sæbebad ikke har haft tilstrækkelig effekt.</a:t>
            </a:r>
          </a:p>
          <a:p>
            <a:r>
              <a:rPr lang="da-DK" dirty="0">
                <a:effectLst/>
              </a:rPr>
              <a:t>Sundhedsstyrelsen anbefaler, at lægen poder hudforandringen ved første henvendelse for at afgøre resistens og følsomhed, der kan være afgørende for behandlingen. For at reducere risikoen for udvikling af antibiotikaresistens bør børnesår som udgangspunkt behandles med antiseptisk behandling. </a:t>
            </a:r>
          </a:p>
          <a:p>
            <a:r>
              <a:rPr lang="da-DK" dirty="0">
                <a:effectLst/>
              </a:rPr>
              <a:t>(14, 15)</a:t>
            </a:r>
          </a:p>
          <a:p>
            <a:endParaRPr lang="da-DK" dirty="0">
              <a:effectLst/>
            </a:endParaRPr>
          </a:p>
          <a:p>
            <a:r>
              <a:rPr lang="da-DK" dirty="0">
                <a:effectLst/>
              </a:rPr>
              <a:t>Børnesår er meget smitsomt, og derfor er det meget vigtigt, at man husker, at alle i husstanden har hver deres håndklæde, og at håndklæderne vaskes og skiftes ofte. Ligeledes er det vigtigt med en god håndhygiejne, også hos det barn der har børnesår. </a:t>
            </a:r>
            <a:endParaRPr lang="da-DK" dirty="0"/>
          </a:p>
          <a:p>
            <a:endParaRPr lang="da-DK" dirty="0"/>
          </a:p>
          <a:p>
            <a:r>
              <a:rPr lang="da-DK" i="1" dirty="0"/>
              <a:t>Hvis du vil lære mere om børnesår, så kan du gennemgå Lær-Træn-Læs om børnesår.</a:t>
            </a:r>
            <a:endParaRPr lang="da-DK" dirty="0"/>
          </a:p>
          <a:p>
            <a:endParaRPr lang="da-DK" dirty="0"/>
          </a:p>
        </p:txBody>
      </p:sp>
    </p:spTree>
    <p:extLst>
      <p:ext uri="{BB962C8B-B14F-4D97-AF65-F5344CB8AC3E}">
        <p14:creationId xmlns:p14="http://schemas.microsoft.com/office/powerpoint/2010/main" val="2473957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842337" y="3963989"/>
            <a:ext cx="5640234" cy="6127536"/>
          </a:xfrm>
        </p:spPr>
        <p:txBody>
          <a:bodyPr/>
          <a:lstStyle/>
          <a:p>
            <a:r>
              <a:rPr lang="da-DK" dirty="0"/>
              <a:t>Trøske er en betændelse i mundhulen forårsaget af en svamp (</a:t>
            </a:r>
            <a:r>
              <a:rPr lang="da-DK" dirty="0" err="1"/>
              <a:t>Candida</a:t>
            </a:r>
            <a:r>
              <a:rPr lang="da-DK" dirty="0"/>
              <a:t> </a:t>
            </a:r>
            <a:r>
              <a:rPr lang="da-DK" dirty="0" err="1"/>
              <a:t>albicans</a:t>
            </a:r>
            <a:r>
              <a:rPr lang="da-DK" dirty="0"/>
              <a:t>). Barnet bliver ofte smittet ved fødslen fra moderen, da mange kvinder huser svampen i skeden. Det behøver ikke at føre til problemer for barnet, at det har svamp i munden. </a:t>
            </a:r>
          </a:p>
          <a:p>
            <a:r>
              <a:rPr lang="da-DK" dirty="0"/>
              <a:t>Hvis et barn bliver behandlet med antibiotika eller astmamedicin, kan der ske en ændring af normalfloraen, så </a:t>
            </a:r>
            <a:r>
              <a:rPr lang="da-DK" dirty="0" err="1"/>
              <a:t>candidasvampen</a:t>
            </a:r>
            <a:r>
              <a:rPr lang="da-DK" dirty="0"/>
              <a:t> kan give trøske. Nogle børn får trøske, selv om de ikke får medicin.</a:t>
            </a:r>
          </a:p>
          <a:p>
            <a:endParaRPr lang="da-DK" sz="500" dirty="0"/>
          </a:p>
          <a:p>
            <a:r>
              <a:rPr lang="da-DK" dirty="0"/>
              <a:t>Trøske er en forholdsvis uskyldig infektion. Nogle børn er slet ikke generet, medens andre børn har svært ved at sutte eller spise. Trøske viser sig ved mælkehvide, let afløselige pletter eller klumper på en højrød slimhinde. Pletterne ses på den indvendige side af kinder, på tungen og i ganen. Når de hvide pletter fjernes, er den underliggende slimhinde stærkt rød, og det kan bløde.</a:t>
            </a:r>
          </a:p>
          <a:p>
            <a:r>
              <a:rPr lang="da-DK" dirty="0"/>
              <a:t>De hvide trøskepletter kan forveksles med mælkerester i mundhulen. Hvis pletterne helt forsvinder, efter at barnet har drukket - for eksempel noget vand - så er det ikke trøske. </a:t>
            </a:r>
          </a:p>
          <a:p>
            <a:endParaRPr lang="da-DK" sz="500" dirty="0"/>
          </a:p>
          <a:p>
            <a:r>
              <a:rPr lang="da-DK" dirty="0"/>
              <a:t>Trøske smitter fra barnets mund til hænder, sutteflasker, narresut osv. God håndhygiejne er vigtig. Hvis der anvendes suttebrik ved amning, eller barnet bruger sutteflaske eller narresut, skal man være omhyggelig med rengøring og kogning. Barnet skal have en ren sut daglig.</a:t>
            </a:r>
          </a:p>
          <a:p>
            <a:endParaRPr lang="da-DK" sz="500" dirty="0"/>
          </a:p>
          <a:p>
            <a:r>
              <a:rPr lang="da-DK" dirty="0"/>
              <a:t>Let trøske (få hvide pletter som ikke generer barnet) forsvinder af sig selv i løbet af få dage.</a:t>
            </a:r>
          </a:p>
          <a:p>
            <a:r>
              <a:rPr lang="da-DK" dirty="0"/>
              <a:t>Hvis der er tale om mange mælkehvide pletter, eller barnet virker irriteret, når det sutter eller spiser, kan man bruge danskvand til at fjerne trøsken med. Brug en vatpind eller hjørnet af en ble/vaskeklud, som dyppes i danskvand. </a:t>
            </a:r>
          </a:p>
          <a:p>
            <a:endParaRPr lang="da-DK" sz="500" dirty="0"/>
          </a:p>
          <a:p>
            <a:r>
              <a:rPr lang="da-DK" dirty="0"/>
              <a:t>Prøv at skrabe belægningerne af. Hvis ikke belægningerne forsvinder efter få dages behandling, henvises til lægen, som kan ordinere svampemiddel til mundhulen på recept. </a:t>
            </a:r>
            <a:endParaRPr lang="da-DK" sz="900" dirty="0"/>
          </a:p>
        </p:txBody>
      </p:sp>
    </p:spTree>
    <p:extLst>
      <p:ext uri="{BB962C8B-B14F-4D97-AF65-F5344CB8AC3E}">
        <p14:creationId xmlns:p14="http://schemas.microsoft.com/office/powerpoint/2010/main" val="22796939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7" y="3963989"/>
            <a:ext cx="5234021" cy="5979052"/>
          </a:xfrm>
        </p:spPr>
        <p:txBody>
          <a:bodyPr/>
          <a:lstStyle/>
          <a:p>
            <a:r>
              <a:rPr lang="da-DK" dirty="0"/>
              <a:t>Falsk strubehoste er en sygdom, som oftest rammer småbørn. Sygdommen begynder ofte som en almindelig forkølelse. Efterhånden går forkølelsen over i en betændelse i luftrøret, som bl.a. medfører hævelse omkring stemmelæberne. Det giver hæshed og en karakteristisk gøende hoste som en søløve. Barnet har ofte støjende, besværet indånding, mens udåndingen er ubesværet (det er omvendt ved astma).</a:t>
            </a:r>
          </a:p>
          <a:p>
            <a:r>
              <a:rPr lang="da-DK" dirty="0"/>
              <a:t>Tilstanden opstår ofte ganske pludseligt. Barnet kan have været forholdsvis friskt, da det blev lagt i seng. Få timer senere vågner barnet og har svært ved at trække vejret og hoster som en søløve. Barnet har svært ved at trække vejret ind og få luft. Voksne, som ikke kender tilstanden, frygter, at barnet er ved at blive kvalt. Det er dog ikke tilfældet, og det sker stort set aldrig. Barnet får det som regel hurtigt bedre, når det kommer op og ud i frisk kølig luft. </a:t>
            </a:r>
          </a:p>
          <a:p>
            <a:r>
              <a:rPr lang="da-DK" dirty="0"/>
              <a:t>Sygdommen er hyppigst hos børn i alderen 1/2 - 3 år, men kan også ramme lidt ældre børn. </a:t>
            </a:r>
          </a:p>
          <a:p>
            <a:r>
              <a:rPr lang="da-DK" dirty="0"/>
              <a:t>(18)</a:t>
            </a:r>
          </a:p>
          <a:p>
            <a:endParaRPr lang="da-DK" sz="500" dirty="0"/>
          </a:p>
          <a:p>
            <a:r>
              <a:rPr lang="da-DK" dirty="0"/>
              <a:t>Lægehenvisning</a:t>
            </a:r>
          </a:p>
          <a:p>
            <a:pPr defTabSz="947684">
              <a:defRPr/>
            </a:pPr>
            <a:r>
              <a:rPr lang="da-DK" dirty="0"/>
              <a:t>Ved vedvarende vejrtrækningsbesvær eller hvis barnet er slapt, bør lægen kontaktes. </a:t>
            </a:r>
          </a:p>
          <a:p>
            <a:endParaRPr lang="da-DK" sz="500" dirty="0"/>
          </a:p>
          <a:p>
            <a:r>
              <a:rPr lang="da-DK" dirty="0"/>
              <a:t>Egenomsorg</a:t>
            </a:r>
          </a:p>
          <a:p>
            <a:pPr marL="171436" indent="-171436">
              <a:buFont typeface="Arial" panose="020B0604020202020204" pitchFamily="34" charset="0"/>
              <a:buChar char="•"/>
            </a:pPr>
            <a:r>
              <a:rPr lang="da-DK" dirty="0"/>
              <a:t>Bevare roen </a:t>
            </a:r>
          </a:p>
          <a:p>
            <a:pPr marL="171436" indent="-171436">
              <a:buFont typeface="Arial" panose="020B0604020202020204" pitchFamily="34" charset="0"/>
              <a:buChar char="•"/>
            </a:pPr>
            <a:r>
              <a:rPr lang="da-DK" dirty="0"/>
              <a:t>Der bør være køligt i soveværelset</a:t>
            </a:r>
          </a:p>
          <a:p>
            <a:pPr marL="171436" indent="-171436">
              <a:buFont typeface="Arial" panose="020B0604020202020204" pitchFamily="34" charset="0"/>
              <a:buChar char="•"/>
            </a:pPr>
            <a:r>
              <a:rPr lang="da-DK" dirty="0"/>
              <a:t>Barnet bør ligge med hovedet højt, fx halvt siddende</a:t>
            </a:r>
          </a:p>
          <a:p>
            <a:pPr marL="171436" indent="-171436">
              <a:buFont typeface="Arial" panose="020B0604020202020204" pitchFamily="34" charset="0"/>
              <a:buChar char="•"/>
            </a:pPr>
            <a:r>
              <a:rPr lang="da-DK" dirty="0"/>
              <a:t>Kolde drikke og evt. en is vil ofte hjælpe</a:t>
            </a:r>
          </a:p>
          <a:p>
            <a:pPr marL="171436" indent="-171436">
              <a:buFont typeface="Arial" panose="020B0604020202020204" pitchFamily="34" charset="0"/>
              <a:buChar char="•"/>
            </a:pPr>
            <a:r>
              <a:rPr lang="da-DK" dirty="0"/>
              <a:t>Tag eventuelt barnet op - til åbent vindue eller udendørs</a:t>
            </a:r>
          </a:p>
          <a:p>
            <a:pPr marL="171436" indent="-171436">
              <a:buFont typeface="Arial" panose="020B0604020202020204" pitchFamily="34" charset="0"/>
              <a:buChar char="•"/>
            </a:pPr>
            <a:r>
              <a:rPr lang="da-DK" dirty="0"/>
              <a:t>Alternativt kold fugtig luft kan hjælpe, for eksempel damp fra fryser eller frostvarer, som holdes op til mund/næse. Varm damp kan også være en hjælp</a:t>
            </a:r>
          </a:p>
          <a:p>
            <a:pPr marL="171436" indent="-171436">
              <a:buFont typeface="Arial" panose="020B0604020202020204" pitchFamily="34" charset="0"/>
              <a:buChar char="•"/>
            </a:pPr>
            <a:r>
              <a:rPr lang="da-DK" dirty="0"/>
              <a:t>Når barnet er oppe, bør det sidde oprejst på mors eller fars skød.</a:t>
            </a:r>
          </a:p>
          <a:p>
            <a:r>
              <a:rPr lang="da-DK" dirty="0"/>
              <a:t>(18)</a:t>
            </a:r>
          </a:p>
          <a:p>
            <a:endParaRPr lang="da-DK" dirty="0"/>
          </a:p>
        </p:txBody>
      </p:sp>
    </p:spTree>
    <p:extLst>
      <p:ext uri="{BB962C8B-B14F-4D97-AF65-F5344CB8AC3E}">
        <p14:creationId xmlns:p14="http://schemas.microsoft.com/office/powerpoint/2010/main" val="39797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Symptomer hos små børn kan være</a:t>
            </a:r>
            <a:r>
              <a:rPr lang="da-DK" baseline="0" dirty="0"/>
              <a:t> svære at vurdere, da små børn har svært ved at regulere deres temperatur. De er følsomme for væsketab, hvorfor man skal være ekstra opmærksom på væskeindtaget og rettidig lægekontakt.</a:t>
            </a:r>
          </a:p>
          <a:p>
            <a:r>
              <a:rPr lang="da-DK" baseline="0" dirty="0"/>
              <a:t>Barnet har begrænsede kommunikationsmuligheder, hvilket vanskeliggør både diagnosticering, behandling og pleje af det syge barn.</a:t>
            </a:r>
            <a:endParaRPr lang="da-DK" dirty="0"/>
          </a:p>
          <a:p>
            <a:endParaRPr lang="da-DK" dirty="0"/>
          </a:p>
          <a:p>
            <a:r>
              <a:rPr lang="da-DK" i="0" dirty="0"/>
              <a:t>I denne Lær-Træn-Læs </a:t>
            </a:r>
            <a:r>
              <a:rPr lang="da-DK" b="0" i="0" dirty="0"/>
              <a:t>omtales</a:t>
            </a:r>
            <a:r>
              <a:rPr lang="da-DK" i="0" dirty="0"/>
              <a:t> de nævnte sygdomme ud fra børnenes præmisser. Der kan læses mere om sygdommene og behandling i følgende Lær-Træn-Læs:</a:t>
            </a:r>
          </a:p>
          <a:p>
            <a:endParaRPr lang="da-DK" b="1" i="1" dirty="0"/>
          </a:p>
          <a:p>
            <a:pPr marL="177691" indent="-177691">
              <a:buFont typeface="Arial" panose="020B0604020202020204" pitchFamily="34" charset="0"/>
              <a:buChar char="•"/>
            </a:pPr>
            <a:r>
              <a:rPr lang="da-DK" b="0" i="0" dirty="0"/>
              <a:t>Forstoppelse</a:t>
            </a:r>
          </a:p>
          <a:p>
            <a:pPr marL="177691" indent="-177691">
              <a:buFont typeface="Arial" panose="020B0604020202020204" pitchFamily="34" charset="0"/>
              <a:buChar char="•"/>
            </a:pPr>
            <a:r>
              <a:rPr lang="da-DK" b="0" i="0" dirty="0" err="1"/>
              <a:t>Diaré</a:t>
            </a:r>
            <a:endParaRPr lang="da-DK" b="0" i="0" dirty="0"/>
          </a:p>
          <a:p>
            <a:pPr marL="177691" indent="-177691" defTabSz="947684">
              <a:buFont typeface="Arial" panose="020B0604020202020204" pitchFamily="34" charset="0"/>
              <a:buChar char="•"/>
              <a:defRPr/>
            </a:pPr>
            <a:r>
              <a:rPr lang="da-DK" b="0" i="0" dirty="0"/>
              <a:t>Øjenbetændelse</a:t>
            </a:r>
          </a:p>
          <a:p>
            <a:pPr marL="177691" indent="-177691" defTabSz="947684">
              <a:buFont typeface="Arial" panose="020B0604020202020204" pitchFamily="34" charset="0"/>
              <a:buChar char="•"/>
              <a:defRPr/>
            </a:pPr>
            <a:r>
              <a:rPr lang="da-DK" b="0" i="0" dirty="0"/>
              <a:t>Mellemørebetændelse</a:t>
            </a:r>
          </a:p>
          <a:p>
            <a:pPr marL="177691" indent="-177691">
              <a:buFont typeface="Arial" panose="020B0604020202020204" pitchFamily="34" charset="0"/>
              <a:buChar char="•"/>
            </a:pPr>
            <a:r>
              <a:rPr lang="da-DK" b="0" i="0" dirty="0"/>
              <a:t>Halsbetændelse</a:t>
            </a:r>
          </a:p>
          <a:p>
            <a:pPr marL="177691" indent="-177691" defTabSz="947684">
              <a:buFont typeface="Arial" panose="020B0604020202020204" pitchFamily="34" charset="0"/>
              <a:buChar char="•"/>
              <a:defRPr/>
            </a:pPr>
            <a:r>
              <a:rPr lang="da-DK" b="0" i="0" dirty="0"/>
              <a:t>Børnesår</a:t>
            </a:r>
          </a:p>
          <a:p>
            <a:endParaRPr lang="da-DK" b="1" i="1" dirty="0"/>
          </a:p>
          <a:p>
            <a:r>
              <a:rPr lang="da-DK" b="0" i="0" dirty="0"/>
              <a:t>Desuden findes </a:t>
            </a:r>
            <a:r>
              <a:rPr lang="da-DK" i="0" dirty="0"/>
              <a:t>Lær-Træn-Læs emner med beslægtede emner eller andre lidelser, som ofte rammer børn:</a:t>
            </a:r>
          </a:p>
          <a:p>
            <a:endParaRPr lang="da-DK" b="1" i="1" dirty="0"/>
          </a:p>
          <a:p>
            <a:pPr marL="177691" indent="-177691">
              <a:buFont typeface="Arial" panose="020B0604020202020204" pitchFamily="34" charset="0"/>
              <a:buChar char="•"/>
            </a:pPr>
            <a:r>
              <a:rPr lang="da-DK" b="0" i="0" dirty="0"/>
              <a:t>Antibiotika</a:t>
            </a:r>
          </a:p>
          <a:p>
            <a:pPr marL="177691" indent="-177691">
              <a:buFont typeface="Arial" panose="020B0604020202020204" pitchFamily="34" charset="0"/>
              <a:buChar char="•"/>
            </a:pPr>
            <a:r>
              <a:rPr lang="da-DK" b="0" i="0" dirty="0"/>
              <a:t>Børneorm</a:t>
            </a:r>
          </a:p>
          <a:p>
            <a:pPr marL="177691" indent="-177691">
              <a:buFont typeface="Arial" panose="020B0604020202020204" pitchFamily="34" charset="0"/>
              <a:buChar char="•"/>
            </a:pPr>
            <a:r>
              <a:rPr lang="da-DK" b="0" i="0" dirty="0"/>
              <a:t>Børnevacciner</a:t>
            </a:r>
          </a:p>
          <a:p>
            <a:pPr marL="177691" indent="-177691">
              <a:buFont typeface="Arial" panose="020B0604020202020204" pitchFamily="34" charset="0"/>
              <a:buChar char="•"/>
            </a:pPr>
            <a:r>
              <a:rPr lang="da-DK" b="0" i="0" dirty="0"/>
              <a:t>Eksem (</a:t>
            </a:r>
            <a:r>
              <a:rPr lang="da-DK" b="0" i="0" dirty="0" err="1"/>
              <a:t>Atopisk</a:t>
            </a:r>
            <a:r>
              <a:rPr lang="da-DK" b="0" i="0" dirty="0"/>
              <a:t> eksem).</a:t>
            </a:r>
          </a:p>
          <a:p>
            <a:pPr marL="177691" indent="-177691">
              <a:buFont typeface="Arial" panose="020B0604020202020204" pitchFamily="34" charset="0"/>
              <a:buChar char="•"/>
            </a:pPr>
            <a:endParaRPr lang="da-DK" b="1" i="1" dirty="0"/>
          </a:p>
        </p:txBody>
      </p:sp>
    </p:spTree>
    <p:extLst>
      <p:ext uri="{BB962C8B-B14F-4D97-AF65-F5344CB8AC3E}">
        <p14:creationId xmlns:p14="http://schemas.microsoft.com/office/powerpoint/2010/main" val="37775750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Feber defineres som en </a:t>
            </a:r>
            <a:r>
              <a:rPr lang="da-DK" dirty="0" err="1"/>
              <a:t>rektaltemperatur</a:t>
            </a:r>
            <a:r>
              <a:rPr lang="da-DK" dirty="0"/>
              <a:t> på 38°C eller højere. Temperatur målt </a:t>
            </a:r>
            <a:r>
              <a:rPr lang="da-DK" dirty="0" err="1"/>
              <a:t>rektalt</a:t>
            </a:r>
            <a:r>
              <a:rPr lang="da-DK" dirty="0"/>
              <a:t> er mest pålidelig og giver præcist mål. Temperaturer målt i munden ligger ca. 0,6 °C lavere. Måling i armhule eller øre giver mindre præcision. Feber uden kendt årsag er en hyppig årsag til lægekontakt.</a:t>
            </a:r>
          </a:p>
          <a:p>
            <a:endParaRPr lang="da-DK" dirty="0"/>
          </a:p>
          <a:p>
            <a:r>
              <a:rPr lang="da-DK" dirty="0"/>
              <a:t>Feber er et fysiologisk respons og tegn på, at kroppen reagerer relevant ved sygdom, og feber er ikke farlig i sig selv. Regulering af temperaturen styres fra det temperaturregulerende center i hjernen (</a:t>
            </a:r>
            <a:r>
              <a:rPr lang="da-DK" dirty="0" err="1"/>
              <a:t>hypothalamus</a:t>
            </a:r>
            <a:r>
              <a:rPr lang="da-DK" dirty="0"/>
              <a:t>). </a:t>
            </a:r>
          </a:p>
          <a:p>
            <a:r>
              <a:rPr lang="da-DK" dirty="0"/>
              <a:t>Udfordringen er at skelne mellem febrile børn med lav risiko for alvorlig bakteriel infektion, og som ikke behøver særlige undersøgelser eller behandling, og de mindre almindelige tilfælde af alvorlig bakteriel infektion. </a:t>
            </a:r>
          </a:p>
          <a:p>
            <a:endParaRPr lang="da-DK" dirty="0"/>
          </a:p>
          <a:p>
            <a:r>
              <a:rPr lang="da-DK" dirty="0"/>
              <a:t>Hos børn er temperaturreguleringen mere ustabil end hos voksne. Derfor ses det ofte, at sygdomme, som medfører høj feber (temp. over 40°C) hos børn, ikke behøver at give feber hos voksne.</a:t>
            </a:r>
          </a:p>
          <a:p>
            <a:r>
              <a:rPr lang="da-DK" dirty="0"/>
              <a:t>Feber er et mindre pålideligt mål for graden af sygdom hos børn end hos voksne. Børn kan have 39-40°C i temperatur og alligevel være i overraskende god tilstand. </a:t>
            </a:r>
          </a:p>
          <a:p>
            <a:r>
              <a:rPr lang="da-DK" dirty="0"/>
              <a:t>Høj feber (</a:t>
            </a:r>
            <a:r>
              <a:rPr lang="da-DK" dirty="0" err="1"/>
              <a:t>temp</a:t>
            </a:r>
            <a:r>
              <a:rPr lang="da-DK" dirty="0"/>
              <a:t> over 40°C) hos børn er med andre ord ikke ensbetydende med alvorlig sygdom.</a:t>
            </a:r>
          </a:p>
          <a:p>
            <a:endParaRPr lang="da-DK" dirty="0"/>
          </a:p>
          <a:p>
            <a:r>
              <a:rPr lang="da-DK" dirty="0"/>
              <a:t>(20, 21)</a:t>
            </a:r>
          </a:p>
          <a:p>
            <a:endParaRPr lang="da-DK" dirty="0"/>
          </a:p>
          <a:p>
            <a:endParaRPr lang="da-DK" dirty="0"/>
          </a:p>
        </p:txBody>
      </p:sp>
    </p:spTree>
    <p:extLst>
      <p:ext uri="{BB962C8B-B14F-4D97-AF65-F5344CB8AC3E}">
        <p14:creationId xmlns:p14="http://schemas.microsoft.com/office/powerpoint/2010/main" val="2722624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58888" y="804863"/>
            <a:ext cx="4537075" cy="2836862"/>
          </a:xfrm>
        </p:spPr>
      </p:sp>
      <p:sp>
        <p:nvSpPr>
          <p:cNvPr id="3" name="Pladsholder til noter 2"/>
          <p:cNvSpPr>
            <a:spLocks noGrp="1"/>
          </p:cNvSpPr>
          <p:nvPr>
            <p:ph type="body" idx="1"/>
          </p:nvPr>
        </p:nvSpPr>
        <p:spPr/>
        <p:txBody>
          <a:bodyPr/>
          <a:lstStyle/>
          <a:p>
            <a:r>
              <a:rPr lang="da-DK" dirty="0"/>
              <a:t>Det er vigtigt at prøve at få barnet til at drikke så meget som muligt. Ved temperaturforhøjelse fordamper mere væske fra hud og slimhinder, så barnet kan komme i væskeunderskud. Hold øje med om barnet tisser, og om urinen er meget koncentreret.</a:t>
            </a:r>
          </a:p>
          <a:p>
            <a:endParaRPr lang="da-DK" dirty="0"/>
          </a:p>
          <a:p>
            <a:r>
              <a:rPr lang="da-DK" dirty="0"/>
              <a:t>Et barn, som har en markant infektion, vil være påfaldende roligere og vil hyppigt lægge sig ned. Man skal ikke tvinge et barn i seng. Barnet må gerne lege og være ude af sengen, hvis det har lyst.</a:t>
            </a:r>
          </a:p>
          <a:p>
            <a:endParaRPr lang="da-DK" dirty="0"/>
          </a:p>
          <a:p>
            <a:r>
              <a:rPr lang="da-DK" dirty="0"/>
              <a:t>Hos børn er temperaturreguleringen mere ustabil end hos voksne. Derfor er det vigtigt at barnet ikke klædes for varmt på, eller dækkes for varmt til under søvn. Ligeledes skal rummet hvor barnet opholder sig, ikke være for varmt.</a:t>
            </a:r>
          </a:p>
          <a:p>
            <a:r>
              <a:rPr lang="da-DK" dirty="0"/>
              <a:t>Ved høj feber, bør barnet tilses i løbet af natten. </a:t>
            </a:r>
          </a:p>
          <a:p>
            <a:endParaRPr lang="da-DK" dirty="0"/>
          </a:p>
          <a:p>
            <a:r>
              <a:rPr lang="da-DK" dirty="0"/>
              <a:t>Ved anvendelse af febernedsættende medicin, er det vigtigt at huske at feberen har en funktion. Hvis ikke barnet er plaget af sin feber, er der ingen grund til at nedsætte temperaturen medicinsk. Ved eventuel behandling er paracetamol 1. valg. </a:t>
            </a:r>
          </a:p>
          <a:p>
            <a:endParaRPr lang="da-DK" dirty="0"/>
          </a:p>
          <a:p>
            <a:r>
              <a:rPr lang="da-DK" dirty="0"/>
              <a:t>(21, 28)</a:t>
            </a:r>
          </a:p>
          <a:p>
            <a:endParaRPr lang="da-DK" dirty="0"/>
          </a:p>
        </p:txBody>
      </p:sp>
    </p:spTree>
    <p:extLst>
      <p:ext uri="{BB962C8B-B14F-4D97-AF65-F5344CB8AC3E}">
        <p14:creationId xmlns:p14="http://schemas.microsoft.com/office/powerpoint/2010/main" val="2159682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842337" y="3963989"/>
            <a:ext cx="5309226" cy="5979052"/>
          </a:xfrm>
        </p:spPr>
        <p:txBody>
          <a:bodyPr/>
          <a:lstStyle/>
          <a:p>
            <a:r>
              <a:rPr lang="da-DK" dirty="0"/>
              <a:t>Skoldkopper er en børnesygdom med feber og udslæt, som skyldes </a:t>
            </a:r>
            <a:r>
              <a:rPr lang="da-DK" dirty="0" err="1"/>
              <a:t>varicella-zoster</a:t>
            </a:r>
            <a:r>
              <a:rPr lang="da-DK" dirty="0"/>
              <a:t> virus (VZV). Skoldkopper er den mest smitsomme af alle børnesygdomme.</a:t>
            </a:r>
          </a:p>
          <a:p>
            <a:r>
              <a:rPr lang="da-DK" dirty="0"/>
              <a:t>Hos børn med normalt immunforsvar vil forløbet være mildt til moderat, hvor kløen som oftest er det største problem.</a:t>
            </a:r>
          </a:p>
          <a:p>
            <a:endParaRPr lang="da-DK" dirty="0"/>
          </a:p>
          <a:p>
            <a:r>
              <a:rPr lang="da-DK" dirty="0"/>
              <a:t>Årsagen til sygdommen er et virus, </a:t>
            </a:r>
            <a:r>
              <a:rPr lang="da-DK" dirty="0" err="1"/>
              <a:t>varicella-zoster</a:t>
            </a:r>
            <a:r>
              <a:rPr lang="da-DK" dirty="0"/>
              <a:t> virus (VZV).  Sygdommen smitter ved dråbesmitte. Det vil sige, at virus findes i spyt og hoste eller nys. Virus smitter også fra blærer på huden. Skoldkopper er meget smitsomt, og over 90 % i en husstand bliver smittet, hvis man ikke tidligere har haft sygdommen. </a:t>
            </a:r>
          </a:p>
          <a:p>
            <a:r>
              <a:rPr lang="da-DK" dirty="0"/>
              <a:t>Man er smittefarlig fra et par dage før, udslættet optræder, og så længe der dukker nyt udslæt op. Smittefaren ophører, når udslættet alene består af skorper. Normalt varer smitteperioden fra 2 dage før udslættet, til alt udslættet har skorpe/sår på efter 4-6 dage. Smittefaren er størst tidligt i sygdommen.</a:t>
            </a:r>
          </a:p>
          <a:p>
            <a:r>
              <a:rPr lang="da-DK" dirty="0"/>
              <a:t>Udslættet starter gerne på brystet og ryggen og spreder sig så til ansigt, hovedbund, arme og ben. Det begynder som en lille rød plet, som efter nogle timer bliver til en lille blære med klart indhold, som endelig brister. Efter et par dage dannes en skorpe, som efterhånden falder af.</a:t>
            </a:r>
          </a:p>
          <a:p>
            <a:r>
              <a:rPr lang="da-DK" dirty="0"/>
              <a:t>Kløe er ofte det største problem, og har man plagsom kløe, kan man anvende fx zink liniment. Det virker kølende og dermed kløestillende. Ved voldsom kløe kan det være nødvendigt at give antihistamin (tal med lægen).</a:t>
            </a:r>
          </a:p>
          <a:p>
            <a:r>
              <a:rPr lang="da-DK" dirty="0"/>
              <a:t>Barnet må komme i institution, når det er feberfrit, og der er skorper på alle blærerne.</a:t>
            </a:r>
          </a:p>
          <a:p>
            <a:endParaRPr lang="da-DK" dirty="0"/>
          </a:p>
          <a:p>
            <a:r>
              <a:rPr lang="da-DK" dirty="0"/>
              <a:t>Det er muligt at vaccinere mod skoldkopper, men vaccinen indgår ikke i børnevaccinationsprogrammet i Danmark.</a:t>
            </a:r>
          </a:p>
          <a:p>
            <a:r>
              <a:rPr lang="da-DK" dirty="0"/>
              <a:t>Vaccinen kan være nyttig for personer med anden sygdom, som øger risikoen for alvorligt forløb af skoldkopper, og for voksne, som ikke har haft skoldkopper. </a:t>
            </a:r>
          </a:p>
          <a:p>
            <a:r>
              <a:rPr lang="da-DK" dirty="0"/>
              <a:t>(1)</a:t>
            </a:r>
          </a:p>
          <a:p>
            <a:endParaRPr lang="da-DK" dirty="0"/>
          </a:p>
          <a:p>
            <a:endParaRPr lang="da-DK" dirty="0"/>
          </a:p>
          <a:p>
            <a:endParaRPr lang="da-DK" dirty="0"/>
          </a:p>
        </p:txBody>
      </p:sp>
    </p:spTree>
    <p:extLst>
      <p:ext uri="{BB962C8B-B14F-4D97-AF65-F5344CB8AC3E}">
        <p14:creationId xmlns:p14="http://schemas.microsoft.com/office/powerpoint/2010/main" val="23871028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842338" y="3963989"/>
            <a:ext cx="5640233" cy="5979052"/>
          </a:xfrm>
        </p:spPr>
        <p:txBody>
          <a:bodyPr/>
          <a:lstStyle/>
          <a:p>
            <a:r>
              <a:rPr lang="da-DK" sz="900" dirty="0"/>
              <a:t>Spædbarnskolik kendetegnes af langvarige </a:t>
            </a:r>
            <a:r>
              <a:rPr lang="da-DK" sz="900" dirty="0" err="1"/>
              <a:t>skrigeture</a:t>
            </a:r>
            <a:r>
              <a:rPr lang="da-DK" sz="900" dirty="0"/>
              <a:t> eller uro typisk i mere end 3 timer dagligt, mere end 3 dage om ugen hos et ellers rask barn under 5 mdr., som også har normal vægtstigning. Spædbarnskolik ophører normalt pludseligt, inden barnet er 5 mdr. gammel.</a:t>
            </a:r>
          </a:p>
          <a:p>
            <a:endParaRPr lang="da-DK" sz="900" dirty="0"/>
          </a:p>
          <a:p>
            <a:r>
              <a:rPr lang="da-DK" sz="900" dirty="0"/>
              <a:t>Spædbarnskolik starter som regel i anden leveuge, og symptomerne topper ofte 6 uger efter fødslen. </a:t>
            </a:r>
            <a:r>
              <a:rPr lang="da-DK" sz="900" dirty="0" err="1"/>
              <a:t>Skrigeturene</a:t>
            </a:r>
            <a:r>
              <a:rPr lang="da-DK" sz="900" dirty="0"/>
              <a:t> kommer som regel sent på eftermiddagen og om aftenen. De fleste kolikbørn græder mere end 3 timer om dagen, mens børn som regel i gennemsnit græder ca. 2 timer pr. dag de første 6 leveuger. Udspilet mave, meget tarmluft, bøvsen, gylpen og forstyrret søvn er hyppigt ved spædbarnskolik.</a:t>
            </a:r>
          </a:p>
          <a:p>
            <a:r>
              <a:rPr lang="da-DK" sz="900" dirty="0"/>
              <a:t>Årsagen til spædbarnskolik er ukendt. På baggrund af barnets grimasser og fordi barnet trækker benene op under </a:t>
            </a:r>
            <a:r>
              <a:rPr lang="da-DK" sz="900" dirty="0" err="1"/>
              <a:t>skrigeturene</a:t>
            </a:r>
            <a:r>
              <a:rPr lang="da-DK" sz="900" dirty="0"/>
              <a:t>, har man troet, at tilstanden skyldes forstyrrelser i fordøjelseskanalen, men forskning har ikke kunnet give støtte til det. Der er indikationer på, at overfølsomhed for komælk (mange modermælkserstatninger indeholder komælk) kan spille en rolle hos nogle børn, men heller ikke her har forskningen kunnet give sikre svar. Man har også ment, at psykiske eller sociale faktorer kan være årsagen, men dette er meget tvivlsomt. </a:t>
            </a:r>
          </a:p>
          <a:p>
            <a:r>
              <a:rPr lang="da-DK" sz="900" dirty="0"/>
              <a:t>(2)</a:t>
            </a:r>
          </a:p>
          <a:p>
            <a:r>
              <a:rPr lang="da-DK" sz="900" dirty="0"/>
              <a:t>Egenomsorg</a:t>
            </a:r>
          </a:p>
          <a:p>
            <a:pPr marL="171436" indent="-171436">
              <a:buFont typeface="Arial" panose="020B0604020202020204" pitchFamily="34" charset="0"/>
              <a:buChar char="•"/>
            </a:pPr>
            <a:r>
              <a:rPr lang="da-DK" sz="900" dirty="0"/>
              <a:t>Lad barnet bøvse under måltider for at undgå smerter på grund af megen luft i tarmen</a:t>
            </a:r>
          </a:p>
          <a:p>
            <a:pPr marL="171436" indent="-171436">
              <a:buFont typeface="Arial" panose="020B0604020202020204" pitchFamily="34" charset="0"/>
              <a:buChar char="•"/>
            </a:pPr>
            <a:r>
              <a:rPr lang="da-DK" sz="900" dirty="0"/>
              <a:t>Man skal lade barnet spise sig mæt</a:t>
            </a:r>
          </a:p>
          <a:p>
            <a:pPr marL="171436" indent="-171436">
              <a:buFont typeface="Arial" panose="020B0604020202020204" pitchFamily="34" charset="0"/>
              <a:buChar char="•"/>
            </a:pPr>
            <a:r>
              <a:rPr lang="da-DK" sz="900" dirty="0"/>
              <a:t>Man skal heller ikke skifte bryst for hurtigt, da den fede mælk kommer til sidst</a:t>
            </a:r>
          </a:p>
          <a:p>
            <a:pPr marL="171436" indent="-171436">
              <a:buFont typeface="Arial" panose="020B0604020202020204" pitchFamily="34" charset="0"/>
              <a:buChar char="•"/>
            </a:pPr>
            <a:r>
              <a:rPr lang="da-DK" sz="900" dirty="0"/>
              <a:t>Kontrollér, at </a:t>
            </a:r>
            <a:r>
              <a:rPr lang="da-DK" sz="900" dirty="0" err="1"/>
              <a:t>ammestillingen</a:t>
            </a:r>
            <a:r>
              <a:rPr lang="da-DK" sz="900" dirty="0"/>
              <a:t> er rigtig </a:t>
            </a:r>
          </a:p>
          <a:p>
            <a:pPr marL="171436" indent="-171436">
              <a:buFont typeface="Arial" panose="020B0604020202020204" pitchFamily="34" charset="0"/>
              <a:buChar char="•"/>
            </a:pPr>
            <a:r>
              <a:rPr lang="da-DK" sz="900" dirty="0"/>
              <a:t>Man kan forsøge at udelade komælk i kosten i nogle dage (kun amme eller bruge modermælkserstatning, som ikke indeholder komælk)</a:t>
            </a:r>
          </a:p>
          <a:p>
            <a:pPr marL="171436" indent="-171436">
              <a:buFont typeface="Arial" panose="020B0604020202020204" pitchFamily="34" charset="0"/>
              <a:buChar char="•"/>
            </a:pPr>
            <a:r>
              <a:rPr lang="da-DK" sz="900" dirty="0"/>
              <a:t>Hos nogle børn har sukkervand en hurtig effekt</a:t>
            </a:r>
          </a:p>
          <a:p>
            <a:pPr marL="171436" indent="-171436">
              <a:buFont typeface="Arial" panose="020B0604020202020204" pitchFamily="34" charset="0"/>
              <a:buChar char="•"/>
            </a:pPr>
            <a:r>
              <a:rPr lang="da-DK" sz="900" dirty="0"/>
              <a:t>Alternativ behandling anbefales af nogle, men der er heller ingen dokumentation for, at dette virker. </a:t>
            </a:r>
          </a:p>
          <a:p>
            <a:pPr marL="171436" indent="-171436">
              <a:buFont typeface="Arial" panose="020B0604020202020204" pitchFamily="34" charset="0"/>
              <a:buChar char="•"/>
            </a:pPr>
            <a:r>
              <a:rPr lang="da-DK" sz="900" dirty="0"/>
              <a:t>Nogle mener at se effekt af kiropraktorbehandling, </a:t>
            </a:r>
            <a:r>
              <a:rPr lang="da-DK" sz="900" dirty="0" err="1"/>
              <a:t>kraniosakralterapi</a:t>
            </a:r>
            <a:r>
              <a:rPr lang="da-DK" sz="900" dirty="0"/>
              <a:t> eller </a:t>
            </a:r>
            <a:r>
              <a:rPr lang="da-DK" sz="900" dirty="0" err="1"/>
              <a:t>osteopati</a:t>
            </a:r>
            <a:r>
              <a:rPr lang="da-DK" sz="900" dirty="0"/>
              <a:t>, men dette er ligeledes udokumenteret.</a:t>
            </a:r>
          </a:p>
          <a:p>
            <a:r>
              <a:rPr lang="da-DK" sz="900" dirty="0"/>
              <a:t>(2)</a:t>
            </a:r>
          </a:p>
          <a:p>
            <a:endParaRPr lang="da-DK" sz="900" dirty="0"/>
          </a:p>
          <a:p>
            <a:endParaRPr lang="da-DK" dirty="0"/>
          </a:p>
        </p:txBody>
      </p:sp>
    </p:spTree>
    <p:extLst>
      <p:ext uri="{BB962C8B-B14F-4D97-AF65-F5344CB8AC3E}">
        <p14:creationId xmlns:p14="http://schemas.microsoft.com/office/powerpoint/2010/main" val="1959438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7" y="3963989"/>
            <a:ext cx="5384428" cy="5904810"/>
          </a:xfrm>
        </p:spPr>
        <p:txBody>
          <a:bodyPr/>
          <a:lstStyle/>
          <a:p>
            <a:r>
              <a:rPr lang="da-DK" dirty="0"/>
              <a:t>Symptomer</a:t>
            </a:r>
          </a:p>
          <a:p>
            <a:pPr defTabSz="947684">
              <a:defRPr/>
            </a:pPr>
            <a:r>
              <a:rPr lang="da-DK" dirty="0"/>
              <a:t>Hvis det er ved at være tid for nye tænder, og gummerne er hævede, vil tandfrembrud være en god forklaring på barnets opførsel.</a:t>
            </a:r>
          </a:p>
          <a:p>
            <a:r>
              <a:rPr lang="da-DK" dirty="0"/>
              <a:t>Børn, som er i færd med at få tænder, kan vise et øget behov for at tygge på noget med lidt tyggemodstand. Barnet har sjældent gener direkte knyttet til tandfrembruddet, men barnet kan vise behov for at bide i legetøj.</a:t>
            </a:r>
          </a:p>
          <a:p>
            <a:r>
              <a:rPr lang="da-DK" b="1" dirty="0"/>
              <a:t>Kold Bidering</a:t>
            </a:r>
            <a:r>
              <a:rPr lang="da-DK" dirty="0"/>
              <a:t> - ringen bør have god tyggemodstand. Hvis bideringen har ligget i køleskab, virker den lindrende på de hævede og ømme gummer. Tyggelegetøj af ren gummi er det bedste, da de væskefyldte varianter kan punktere. Sutteflasker kan også fungere som god gumme-modstand. Disse bør i så fald fyldes med vand, da både juice, sukkervand og mælk kan forårsage skade på tænderne.</a:t>
            </a:r>
          </a:p>
          <a:p>
            <a:r>
              <a:rPr lang="da-DK" dirty="0"/>
              <a:t>(4)</a:t>
            </a:r>
          </a:p>
          <a:p>
            <a:r>
              <a:rPr lang="da-DK" dirty="0"/>
              <a:t>Man bør undgå at bruge lokalbedøvende midler. Medicin, som bliver smurt på gummerne, forsvinder hurtigt på grund af barnets øgede spytproduktion (</a:t>
            </a:r>
            <a:r>
              <a:rPr lang="da-DK" dirty="0" err="1"/>
              <a:t>savlen</a:t>
            </a:r>
            <a:r>
              <a:rPr lang="da-DK" dirty="0"/>
              <a:t>) og vil derfor ikke nå at give nogen effekt. Når barnet synker spyt iblandet medicinen, kan dette dæmpe barnets synkerefleks og skabe ubehag fremfor bedring. Hvis der i meget sjældne tilfælde opstår større problemer som infektion, bør barnet ses af en tandlæge.</a:t>
            </a:r>
          </a:p>
          <a:p>
            <a:r>
              <a:rPr lang="da-DK" dirty="0"/>
              <a:t>Lokalbedøvende midler, som indeholder </a:t>
            </a:r>
            <a:r>
              <a:rPr lang="da-DK" dirty="0" err="1"/>
              <a:t>benzokain</a:t>
            </a:r>
            <a:r>
              <a:rPr lang="da-DK" dirty="0"/>
              <a:t> (</a:t>
            </a:r>
            <a:r>
              <a:rPr lang="da-DK" dirty="0" err="1"/>
              <a:t>Dolodent</a:t>
            </a:r>
            <a:r>
              <a:rPr lang="da-DK" dirty="0"/>
              <a:t>), kan i sjældne tilfælde føre til en alvorlig bivirkning- </a:t>
            </a:r>
            <a:r>
              <a:rPr lang="da-DK" dirty="0" err="1"/>
              <a:t>methemoglobinæmi</a:t>
            </a:r>
            <a:r>
              <a:rPr lang="da-DK" dirty="0"/>
              <a:t>, som fører til iltmangel i vævene, på grund af blodets manglende evne til at transportere ilt. Hvis midlet er anvendt, og barnet får symptomer som bleghed, grå- eller blåfarvet hud, læber eller negle, åndenød, træthed, forvirring, hovedpine, svimmelhed og hurtig hjerterytme, bør læge kontaktes. Det er især børn under to år, som er udsat for denne tilstand. (4)</a:t>
            </a:r>
          </a:p>
          <a:p>
            <a:r>
              <a:rPr lang="da-DK" dirty="0" err="1"/>
              <a:t>Paracetamol</a:t>
            </a:r>
            <a:r>
              <a:rPr lang="da-DK" dirty="0"/>
              <a:t> som smertestillende kan evt. anvendes, men er barnet under 2 år, bør det kun være efter aftale med lægen. Smertestillende medicin bør bruges med stor varsomhed og ikke gives i utide. </a:t>
            </a:r>
          </a:p>
          <a:p>
            <a:r>
              <a:rPr lang="da-DK" dirty="0"/>
              <a:t>(5)</a:t>
            </a:r>
          </a:p>
          <a:p>
            <a:r>
              <a:rPr lang="da-DK" dirty="0"/>
              <a:t>Normaldosering for paracetamol til børn fra 2 år og derover er 50 mg/kg legemsvægt/døgn fordelt på 3-4 doser. (6)</a:t>
            </a:r>
          </a:p>
        </p:txBody>
      </p:sp>
    </p:spTree>
    <p:extLst>
      <p:ext uri="{BB962C8B-B14F-4D97-AF65-F5344CB8AC3E}">
        <p14:creationId xmlns:p14="http://schemas.microsoft.com/office/powerpoint/2010/main" val="3759911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7" y="4003676"/>
            <a:ext cx="5158819" cy="5790880"/>
          </a:xfrm>
        </p:spPr>
        <p:txBody>
          <a:bodyPr/>
          <a:lstStyle/>
          <a:p>
            <a:r>
              <a:rPr lang="da-DK" dirty="0"/>
              <a:t>En brysternæret baby vil sjældent få forstoppelse, fordi brystmælken let fordøjes. Brysternærede babyer har flere nyttige bakterier i tyktarmen, som er i stand til at nedbryde nogle af de ellers </a:t>
            </a:r>
            <a:r>
              <a:rPr lang="da-DK" dirty="0" err="1"/>
              <a:t>tungtfordøjelige</a:t>
            </a:r>
            <a:r>
              <a:rPr lang="da-DK" dirty="0"/>
              <a:t> proteiner i mælken. Det gør, at afføringen bliver blødere, og det bliver lettere for barnet at tømme sig. Brysternærede spædbørn har også større mængder af et hormon, </a:t>
            </a:r>
            <a:r>
              <a:rPr lang="da-DK" dirty="0" err="1"/>
              <a:t>motilin</a:t>
            </a:r>
            <a:r>
              <a:rPr lang="da-DK" dirty="0"/>
              <a:t>, der stimulerer tarmbevægelser. </a:t>
            </a:r>
          </a:p>
          <a:p>
            <a:r>
              <a:rPr lang="da-DK" dirty="0"/>
              <a:t>Det er ligeså normalt for et lille brysternæret spædbarn (op til 6 mdr.) at have tarmtømninger flere gange om dagen, som det er at have det så sjældent som en gang om ugen. I sjældne tilfælde kan der gå op til tre uger uden tarmtømning.</a:t>
            </a:r>
          </a:p>
          <a:p>
            <a:r>
              <a:rPr lang="da-DK" dirty="0"/>
              <a:t>(7)</a:t>
            </a:r>
          </a:p>
          <a:p>
            <a:endParaRPr lang="da-DK" dirty="0"/>
          </a:p>
          <a:p>
            <a:r>
              <a:rPr lang="da-DK" dirty="0"/>
              <a:t>Flaskeernærede spædbørn lider oftere af forstoppelse, fordi modermælkserstatningen kan være vanskeligere at fordøje. Et spædbarn, som kun får modermælkserstatning, har som regel færre tarmtømninger end et brysternæret barn. Afføringen bliver tykkere og har en anden, mere </a:t>
            </a:r>
            <a:r>
              <a:rPr lang="da-DK" dirty="0" err="1"/>
              <a:t>grønagtig</a:t>
            </a:r>
            <a:r>
              <a:rPr lang="da-DK" dirty="0"/>
              <a:t> farve. </a:t>
            </a:r>
          </a:p>
          <a:p>
            <a:r>
              <a:rPr lang="da-DK" dirty="0"/>
              <a:t>Flaskeernærede børn med modermælkserstatning får hyppigere forstoppelse og bør have afføring dagligt. (7)</a:t>
            </a:r>
          </a:p>
          <a:p>
            <a:endParaRPr lang="da-DK" dirty="0"/>
          </a:p>
          <a:p>
            <a:r>
              <a:rPr lang="da-DK" dirty="0"/>
              <a:t>Når barnet begynder at spise fast føde, vil afføringsmønsteret ændre sig. Barnet kan have tarmtømninger flere gange om dagen, eller der kan gå to til tre dage mellem tømningerne. På dette tidspunkt kan nogle børn få en let forstoppelse. Det er fordi, tarmen skal blive vant til den nye sammensætning af føden. Når spædbarnets mad består af mere fast føde, kan forstoppelse opstå, fordi barnet drikker for lidt. (7)</a:t>
            </a:r>
          </a:p>
          <a:p>
            <a:endParaRPr lang="da-DK" dirty="0"/>
          </a:p>
          <a:p>
            <a:endParaRPr lang="da-DK" dirty="0"/>
          </a:p>
        </p:txBody>
      </p:sp>
    </p:spTree>
    <p:extLst>
      <p:ext uri="{BB962C8B-B14F-4D97-AF65-F5344CB8AC3E}">
        <p14:creationId xmlns:p14="http://schemas.microsoft.com/office/powerpoint/2010/main" val="2868846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50950" y="800100"/>
            <a:ext cx="4546600" cy="2841625"/>
          </a:xfrm>
        </p:spPr>
      </p:sp>
      <p:sp>
        <p:nvSpPr>
          <p:cNvPr id="3" name="Pladsholder til noter 2"/>
          <p:cNvSpPr>
            <a:spLocks noGrp="1"/>
          </p:cNvSpPr>
          <p:nvPr>
            <p:ph type="body" idx="1"/>
          </p:nvPr>
        </p:nvSpPr>
        <p:spPr/>
        <p:txBody>
          <a:bodyPr/>
          <a:lstStyle/>
          <a:p>
            <a:r>
              <a:rPr lang="da-DK" u="none" dirty="0"/>
              <a:t>Egenomsorg</a:t>
            </a:r>
            <a:endParaRPr lang="da-DK" i="1" u="none" dirty="0"/>
          </a:p>
          <a:p>
            <a:r>
              <a:rPr lang="da-DK" b="0" i="1" dirty="0"/>
              <a:t>Masser barnets mave og lav cykelbevægelser</a:t>
            </a:r>
          </a:p>
          <a:p>
            <a:r>
              <a:rPr lang="da-DK" dirty="0"/>
              <a:t>Start ved navlen og masser så ud over i cirkler i urets retning. Brug evt. lidt olie eller creme. </a:t>
            </a:r>
          </a:p>
          <a:p>
            <a:r>
              <a:rPr lang="da-DK" dirty="0"/>
              <a:t>Placer barnet, så det ligger på ryggen. Tag fat i læggene og bevæg dem i hurtige cyklende bevægelser. Dette vil bidrage til, at mavemusklerne bevæger sig, og det kan give et let tryk på tarmene og stimulere dem til at bevæge sig.</a:t>
            </a:r>
          </a:p>
          <a:p>
            <a:r>
              <a:rPr lang="da-DK" i="1" dirty="0"/>
              <a:t>Giv barnet et bad</a:t>
            </a:r>
          </a:p>
          <a:p>
            <a:r>
              <a:rPr lang="da-DK" dirty="0"/>
              <a:t>Et varmt bad kan få barnet til at slappe af, så afføringen lettere kan passere. Når barnet er afslappet i badet, kan du også massere maven som beskrevet ovenfor. Efter at du har tørret barnet, kan du smøre lidt creme eller vaseline omkring ydersiden af endetarmsåbningen.</a:t>
            </a:r>
          </a:p>
          <a:p>
            <a:r>
              <a:rPr lang="da-DK" i="1" dirty="0"/>
              <a:t>Brug ikke termometer for at stimulere til afføring</a:t>
            </a:r>
          </a:p>
          <a:p>
            <a:r>
              <a:rPr lang="da-DK" dirty="0"/>
              <a:t>Før ikke et termometer eller andre ting op i barnets endetarm for at stimulere til tarmtømning. Det kan skade tarmen.</a:t>
            </a:r>
          </a:p>
          <a:p>
            <a:r>
              <a:rPr lang="da-DK" i="1" dirty="0"/>
              <a:t>Vær sikker på, at modermælkserstatning tilberedes rigtigt</a:t>
            </a:r>
          </a:p>
          <a:p>
            <a:r>
              <a:rPr lang="da-DK" dirty="0"/>
              <a:t>Hvis babyen får modermælkserstatning, er det vigtigt at følge retningslinjerne på pakken. Hvis blandingen laves for tyk ved at putte mere pulver i den end anbefalet, kan det føre til forstoppelse og andre medicinske problemer. </a:t>
            </a:r>
            <a:endParaRPr lang="da-DK" i="1" dirty="0"/>
          </a:p>
          <a:p>
            <a:r>
              <a:rPr lang="da-DK" dirty="0"/>
              <a:t>(7)</a:t>
            </a:r>
          </a:p>
          <a:p>
            <a:r>
              <a:rPr lang="da-DK" dirty="0"/>
              <a:t> </a:t>
            </a:r>
          </a:p>
          <a:p>
            <a:r>
              <a:rPr lang="da-DK" i="1" dirty="0"/>
              <a:t>Hvis du vil lære mere om forstoppelse, så kan du gennemgå Lær-Træn-Læs om forstoppelse.</a:t>
            </a:r>
            <a:endParaRPr lang="da-DK" dirty="0"/>
          </a:p>
        </p:txBody>
      </p:sp>
    </p:spTree>
    <p:extLst>
      <p:ext uri="{BB962C8B-B14F-4D97-AF65-F5344CB8AC3E}">
        <p14:creationId xmlns:p14="http://schemas.microsoft.com/office/powerpoint/2010/main" val="22815804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a:xfrm>
            <a:off x="947739" y="3929435"/>
            <a:ext cx="5534833" cy="5868393"/>
          </a:xfrm>
        </p:spPr>
        <p:txBody>
          <a:bodyPr/>
          <a:lstStyle/>
          <a:p>
            <a:r>
              <a:rPr lang="da-DK" sz="900" dirty="0"/>
              <a:t>De fleste børn over 1-årsalderen har afføring 1-2 gange dagligt. Hvis det er sjældnere og opleves som et problem for barnet, regnes det som forstoppelse.</a:t>
            </a:r>
          </a:p>
          <a:p>
            <a:r>
              <a:rPr lang="da-DK" sz="900" dirty="0"/>
              <a:t>Tilstanden er ikke usædvanlig. Ca. 3 % af børn i alderen 0-2 år er forstoppede, og ca. 20 % af børn i alderen 4-18 år har haft tilfælde af forstoppelse. Det er hyppigst i førskolealderen, og forekomsten er ens blandt drenge og piger. (22)</a:t>
            </a:r>
          </a:p>
          <a:p>
            <a:endParaRPr lang="da-DK" sz="900" dirty="0"/>
          </a:p>
          <a:p>
            <a:r>
              <a:rPr lang="da-DK" sz="900" dirty="0"/>
              <a:t>Hos nogle børn ses ikke klare </a:t>
            </a:r>
            <a:r>
              <a:rPr lang="da-DK" sz="900" u="sng" dirty="0"/>
              <a:t>årsager</a:t>
            </a:r>
            <a:r>
              <a:rPr lang="da-DK" sz="900" dirty="0"/>
              <a:t> til forstoppelse. De hyppigste forklaringer er dårlige afføringsvaner, fiberfattig kost, meget mælkedrikning, utilstrækkelig fysisk aktivitet, modvilje mod at gå på toilettet. </a:t>
            </a:r>
          </a:p>
          <a:p>
            <a:r>
              <a:rPr lang="da-DK" sz="900" dirty="0"/>
              <a:t>Akut forstoppelse kan opstå ved feber, under rejser, ved dårlige toiletforhold. En rift i endetarmsåbningen er en vigtig årsag til forstoppelse.</a:t>
            </a:r>
          </a:p>
          <a:p>
            <a:r>
              <a:rPr lang="da-DK" sz="900" dirty="0"/>
              <a:t>Enkelte børn "har ikke tid" til at gå på toilettet, holder igen af andre grunde eller giver sig ikke tid nok. Dette gør, at afføringen efterhånden bliver hård. Passage af hård afføring kan give smertefulde rifter i endetarmsåbningen. Dermed vil tilstanden forværres, og endetarmen er konstant fyldt af afføring. </a:t>
            </a:r>
          </a:p>
          <a:p>
            <a:r>
              <a:rPr lang="da-DK" sz="900" dirty="0"/>
              <a:t>I nogle tilfælde bliver den hårde afføring i endetarmen en prop, som ikke kan passere. Kun flydende masse passerer proppen. </a:t>
            </a:r>
          </a:p>
          <a:p>
            <a:r>
              <a:rPr lang="da-DK" sz="900" dirty="0"/>
              <a:t>En medvirkende faktor ved forstoppelse kan være, at barnet får for lidt væske. Enkelte børn drikker meget mælk, og de bør reducere noget af mælkedrikningen og erstatte mælken med vand. Fx skal et barn på ca. 20 kg under normale omstændigheder drikke ca. 1,5 l væske dagligt.</a:t>
            </a:r>
          </a:p>
          <a:p>
            <a:r>
              <a:rPr lang="da-DK" sz="900" dirty="0"/>
              <a:t>Har barnet feber, vil det miste væske. Får det ikke ekstra væske, vil der kunne opstå forstoppelse. </a:t>
            </a:r>
          </a:p>
          <a:p>
            <a:r>
              <a:rPr lang="da-DK" sz="900" dirty="0"/>
              <a:t>(22)</a:t>
            </a:r>
          </a:p>
          <a:p>
            <a:r>
              <a:rPr lang="da-DK" sz="900" dirty="0"/>
              <a:t>Centralt i behandlingen af forstoppelse er at indarbejde faste afføringsvaner for børn på fire år eller derover. Har barnet ingen rytme i tømningerne, skal dette indøves. Få barnet til at gå på toilettet hver dag 20 min. efter to eller tre af hovedmåltiderne. Barnet skal tage sig god tid, sidde godt og afslappet på toilettet minimum 10 min., evt. med fodstøtte, samt en bog eller anden underholdning. </a:t>
            </a:r>
          </a:p>
          <a:p>
            <a:r>
              <a:rPr lang="da-DK" sz="900" dirty="0"/>
              <a:t>Hvis ikke ændring i kost, væskeindtag og ændrede afføringsvaner har effekt, kan det komme på tale at anvende et afføringsmiddel. Ved kronisk forstoppelse vil dette foregå efter aftale med lægen. Oftest anbefales et osmotisk virkende afføringsmiddel. Det kan fx være </a:t>
            </a:r>
            <a:r>
              <a:rPr lang="da-DK" sz="900" dirty="0" err="1"/>
              <a:t>Laktulose</a:t>
            </a:r>
            <a:r>
              <a:rPr lang="da-DK" sz="900" dirty="0"/>
              <a:t> oral opløsning (også godkendt til nyfødte) eller </a:t>
            </a:r>
            <a:r>
              <a:rPr lang="da-DK" sz="900" dirty="0" err="1"/>
              <a:t>Movicol</a:t>
            </a:r>
            <a:r>
              <a:rPr lang="da-DK" sz="900" dirty="0"/>
              <a:t> Junior (godkendt til børn fra 2 år og opefter). (22)</a:t>
            </a:r>
          </a:p>
          <a:p>
            <a:r>
              <a:rPr lang="da-DK" sz="900" dirty="0"/>
              <a:t>Fysisk inaktivitet kan også være en vigtig årsag til forstoppelse. Hvis barnet øger sit aktivitetsniveau, så vil det have en gunstig virkning på forstoppelsen. (22)</a:t>
            </a:r>
          </a:p>
        </p:txBody>
      </p:sp>
    </p:spTree>
    <p:extLst>
      <p:ext uri="{BB962C8B-B14F-4D97-AF65-F5344CB8AC3E}">
        <p14:creationId xmlns:p14="http://schemas.microsoft.com/office/powerpoint/2010/main" val="1978667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a:xfrm>
            <a:off x="1244600" y="768350"/>
            <a:ext cx="4529138" cy="2832100"/>
          </a:xfrm>
        </p:spPr>
      </p:sp>
      <p:sp>
        <p:nvSpPr>
          <p:cNvPr id="3" name="Pladsholder til noter 2"/>
          <p:cNvSpPr>
            <a:spLocks noGrp="1"/>
          </p:cNvSpPr>
          <p:nvPr>
            <p:ph type="body" idx="1"/>
          </p:nvPr>
        </p:nvSpPr>
        <p:spPr/>
        <p:txBody>
          <a:bodyPr/>
          <a:lstStyle/>
          <a:p>
            <a:r>
              <a:rPr lang="da-DK" dirty="0"/>
              <a:t>Ved diarré forstås pludseligt opståede, vandtynde afføringer eller flere løse afføringer inden for ét døgn. For at man kan tale om diarré, skal der være sket en klar ændring af afføringens konsistens eller hyppighed i forhold til barnets sædvanlige afføringsmønster. </a:t>
            </a:r>
          </a:p>
          <a:p>
            <a:endParaRPr lang="da-DK" dirty="0"/>
          </a:p>
          <a:p>
            <a:r>
              <a:rPr lang="da-DK" dirty="0"/>
              <a:t>Diarré kan skyldes infektioner med virus, bakterier eller parasitter. Diarré ses også ved nogle forgiftninger eller som ledsagesymptom ved andre infektioner.</a:t>
            </a:r>
          </a:p>
          <a:p>
            <a:r>
              <a:rPr lang="da-DK" dirty="0"/>
              <a:t>Mavesmerter, opkastning og diarré kan også skyldes andre lidelser i maven. Desuden får mindre børn ofte opkastning eller diarré ved mange sygdomme uden for mave-tarm-kanalen, fx halsbetændelse, mellemørebetændelse og urinvejsinfektion. </a:t>
            </a:r>
          </a:p>
          <a:p>
            <a:r>
              <a:rPr lang="da-DK" dirty="0"/>
              <a:t>Blandt spæd- og småbørn er det hyppigst virus, der er årsag til diarré. Det drejer sig især om </a:t>
            </a:r>
            <a:r>
              <a:rPr lang="da-DK" dirty="0" err="1"/>
              <a:t>norovirus</a:t>
            </a:r>
            <a:r>
              <a:rPr lang="da-DK" dirty="0"/>
              <a:t>, der giver Roskildesyge, og rotavirus, som især er hyppige i vinterhalvåret.</a:t>
            </a:r>
          </a:p>
          <a:p>
            <a:endParaRPr lang="da-DK" dirty="0"/>
          </a:p>
          <a:p>
            <a:r>
              <a:rPr lang="da-DK" dirty="0"/>
              <a:t>Smitte overføres med afføring og opkast via hænder, genstande eller fødevarer. Især </a:t>
            </a:r>
            <a:r>
              <a:rPr lang="da-DK" dirty="0" err="1"/>
              <a:t>norovirus</a:t>
            </a:r>
            <a:r>
              <a:rPr lang="da-DK" dirty="0"/>
              <a:t> kan overleve lang tid på overflader og kan være vanskelig at komme af med selv ved omhyggelig rengøring og hygiejne.</a:t>
            </a:r>
          </a:p>
          <a:p>
            <a:r>
              <a:rPr lang="da-DK" dirty="0"/>
              <a:t>Den væsentligste smitteoverførsel i institutioner sker fra personer, der er i inkubationsperioden, har diarré i familien, aktuelt er syge, eller er kommet for hurtigt tilbage igen i institution.</a:t>
            </a:r>
          </a:p>
          <a:p>
            <a:r>
              <a:rPr lang="da-DK" dirty="0"/>
              <a:t>Bakterielle maveinfektioner som Salmonella og Campylobacter er som regel fødevarebårne og ikke så smitsomme som virus.</a:t>
            </a:r>
          </a:p>
          <a:p>
            <a:r>
              <a:rPr lang="da-DK" dirty="0"/>
              <a:t>På grund af smitte via hænderne er god håndhygiejne, herunder efter toiletbesøg og bleskift, vigtig for at forebygge spredning af </a:t>
            </a:r>
            <a:r>
              <a:rPr lang="da-DK" dirty="0" err="1"/>
              <a:t>diarrè</a:t>
            </a:r>
            <a:r>
              <a:rPr lang="da-DK" dirty="0"/>
              <a:t>. </a:t>
            </a:r>
          </a:p>
          <a:p>
            <a:r>
              <a:rPr lang="da-DK" dirty="0"/>
              <a:t>(8)</a:t>
            </a:r>
          </a:p>
          <a:p>
            <a:endParaRPr lang="da-DK" dirty="0"/>
          </a:p>
        </p:txBody>
      </p:sp>
    </p:spTree>
    <p:extLst>
      <p:ext uri="{BB962C8B-B14F-4D97-AF65-F5344CB8AC3E}">
        <p14:creationId xmlns:p14="http://schemas.microsoft.com/office/powerpoint/2010/main" val="3757381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lide">
    <p:spTree>
      <p:nvGrpSpPr>
        <p:cNvPr id="1" name=""/>
        <p:cNvGrpSpPr/>
        <p:nvPr/>
      </p:nvGrpSpPr>
      <p:grpSpPr>
        <a:xfrm>
          <a:off x="0" y="0"/>
          <a:ext cx="0" cy="0"/>
          <a:chOff x="0" y="0"/>
          <a:chExt cx="0" cy="0"/>
        </a:xfrm>
      </p:grpSpPr>
      <p:pic>
        <p:nvPicPr>
          <p:cNvPr id="2" name="Billed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63902" y="792171"/>
            <a:ext cx="1879200" cy="2799002"/>
          </a:xfrm>
          <a:prstGeom prst="rect">
            <a:avLst/>
          </a:prstGeom>
        </p:spPr>
      </p:pic>
      <p:sp>
        <p:nvSpPr>
          <p:cNvPr id="19" name="Rectangle 35"/>
          <p:cNvSpPr>
            <a:spLocks noGrp="1" noChangeArrowheads="1"/>
          </p:cNvSpPr>
          <p:nvPr>
            <p:ph type="subTitle" sz="quarter" idx="1" hasCustomPrompt="1"/>
          </p:nvPr>
        </p:nvSpPr>
        <p:spPr>
          <a:xfrm>
            <a:off x="301306" y="3300777"/>
            <a:ext cx="6597965" cy="1905000"/>
          </a:xfrm>
          <a:prstGeom prst="rect">
            <a:avLst/>
          </a:prstGeom>
        </p:spPr>
        <p:txBody>
          <a:bodyPr lIns="0" tIns="0" rIns="0" bIns="46038"/>
          <a:lstStyle>
            <a:lvl1pPr marL="0" indent="0">
              <a:lnSpc>
                <a:spcPct val="100000"/>
              </a:lnSpc>
              <a:spcBef>
                <a:spcPts val="0"/>
              </a:spcBef>
              <a:buFontTx/>
              <a:buNone/>
              <a:defRPr/>
            </a:lvl1pPr>
          </a:lstStyle>
          <a:p>
            <a:pPr lvl="0"/>
            <a:r>
              <a:rPr lang="da-DK" dirty="0"/>
              <a:t>Klik for at tilføje tekst</a:t>
            </a:r>
          </a:p>
        </p:txBody>
      </p:sp>
      <p:sp>
        <p:nvSpPr>
          <p:cNvPr id="21" name="Rektangel 20"/>
          <p:cNvSpPr/>
          <p:nvPr userDrawn="1"/>
        </p:nvSpPr>
        <p:spPr bwMode="auto">
          <a:xfrm>
            <a:off x="8205854" y="3591344"/>
            <a:ext cx="939600" cy="1044000"/>
          </a:xfrm>
          <a:prstGeom prst="rect">
            <a:avLst/>
          </a:prstGeom>
          <a:solidFill>
            <a:srgbClr val="EBEBEB"/>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lang="da-DK" sz="1685"/>
          </a:p>
        </p:txBody>
      </p:sp>
      <p:sp>
        <p:nvSpPr>
          <p:cNvPr id="22" name="Rektangel 21"/>
          <p:cNvSpPr/>
          <p:nvPr userDrawn="1"/>
        </p:nvSpPr>
        <p:spPr bwMode="auto">
          <a:xfrm>
            <a:off x="7265525" y="0"/>
            <a:ext cx="1879200" cy="792000"/>
          </a:xfrm>
          <a:prstGeom prst="rect">
            <a:avLst/>
          </a:prstGeom>
          <a:solidFill>
            <a:srgbClr val="EBEBEB"/>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CCCCCC"/>
              </a:solidFill>
              <a:effectLst/>
              <a:latin typeface="Times New Roman" pitchFamily="18" charset="0"/>
            </a:endParaRPr>
          </a:p>
        </p:txBody>
      </p:sp>
      <p:cxnSp>
        <p:nvCxnSpPr>
          <p:cNvPr id="23" name="Lige forbindelse 22"/>
          <p:cNvCxnSpPr/>
          <p:nvPr userDrawn="1"/>
        </p:nvCxnSpPr>
        <p:spPr bwMode="auto">
          <a:xfrm>
            <a:off x="7263902" y="18136"/>
            <a:ext cx="1882440"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sp>
        <p:nvSpPr>
          <p:cNvPr id="24" name="Rektangel 23"/>
          <p:cNvSpPr/>
          <p:nvPr userDrawn="1"/>
        </p:nvSpPr>
        <p:spPr bwMode="auto">
          <a:xfrm>
            <a:off x="-1" y="0"/>
            <a:ext cx="7267320" cy="792000"/>
          </a:xfrm>
          <a:prstGeom prst="rect">
            <a:avLst/>
          </a:prstGeom>
          <a:solidFill>
            <a:srgbClr val="8E8E8E"/>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999999"/>
              </a:solidFill>
              <a:effectLst/>
              <a:latin typeface="Times New Roman" pitchFamily="18" charset="0"/>
            </a:endParaRPr>
          </a:p>
        </p:txBody>
      </p:sp>
      <p:pic>
        <p:nvPicPr>
          <p:cNvPr id="25" name="Billede 2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93312" y="3076606"/>
            <a:ext cx="829058" cy="819914"/>
          </a:xfrm>
          <a:prstGeom prst="rect">
            <a:avLst/>
          </a:prstGeom>
        </p:spPr>
      </p:pic>
      <p:sp>
        <p:nvSpPr>
          <p:cNvPr id="27" name="Rectangle 34"/>
          <p:cNvSpPr>
            <a:spLocks noGrp="1" noChangeArrowheads="1"/>
          </p:cNvSpPr>
          <p:nvPr>
            <p:ph type="ctrTitle" sz="quarter" hasCustomPrompt="1"/>
          </p:nvPr>
        </p:nvSpPr>
        <p:spPr>
          <a:xfrm>
            <a:off x="288799" y="2069196"/>
            <a:ext cx="6612196" cy="727604"/>
          </a:xfrm>
          <a:prstGeom prst="rect">
            <a:avLst/>
          </a:prstGeom>
        </p:spPr>
        <p:txBody>
          <a:bodyPr wrap="square" lIns="0" tIns="0" rIns="0" bIns="0" anchor="t" anchorCtr="0"/>
          <a:lstStyle>
            <a:lvl1pPr marL="0">
              <a:lnSpc>
                <a:spcPct val="100000"/>
              </a:lnSpc>
              <a:defRPr>
                <a:solidFill>
                  <a:schemeClr val="tx1"/>
                </a:solidFill>
              </a:defRPr>
            </a:lvl1pPr>
          </a:lstStyle>
          <a:p>
            <a:r>
              <a:rPr lang="da-DK" dirty="0"/>
              <a:t>Klik for at skrive en titel</a:t>
            </a:r>
          </a:p>
        </p:txBody>
      </p:sp>
      <p:sp>
        <p:nvSpPr>
          <p:cNvPr id="18"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pic>
        <p:nvPicPr>
          <p:cNvPr id="13" name="Billed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1057" y="205013"/>
            <a:ext cx="1801372" cy="335281"/>
          </a:xfrm>
          <a:prstGeom prst="rect">
            <a:avLst/>
          </a:prstGeom>
        </p:spPr>
      </p:pic>
    </p:spTree>
    <p:extLst>
      <p:ext uri="{BB962C8B-B14F-4D97-AF65-F5344CB8AC3E}">
        <p14:creationId xmlns:p14="http://schemas.microsoft.com/office/powerpoint/2010/main" val="118419650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fsnitsoverskrift">
    <p:spTree>
      <p:nvGrpSpPr>
        <p:cNvPr id="1" name=""/>
        <p:cNvGrpSpPr/>
        <p:nvPr/>
      </p:nvGrpSpPr>
      <p:grpSpPr>
        <a:xfrm>
          <a:off x="0" y="0"/>
          <a:ext cx="0" cy="0"/>
          <a:chOff x="0" y="0"/>
          <a:chExt cx="0" cy="0"/>
        </a:xfrm>
      </p:grpSpPr>
      <p:grpSp>
        <p:nvGrpSpPr>
          <p:cNvPr id="7" name="Gruppe 6"/>
          <p:cNvGrpSpPr/>
          <p:nvPr userDrawn="1"/>
        </p:nvGrpSpPr>
        <p:grpSpPr>
          <a:xfrm>
            <a:off x="3530" y="0"/>
            <a:ext cx="9146343" cy="792000"/>
            <a:chOff x="-1" y="0"/>
            <a:chExt cx="9146343" cy="792000"/>
          </a:xfrm>
        </p:grpSpPr>
        <p:sp>
          <p:nvSpPr>
            <p:cNvPr id="8" name="Rektangel 7"/>
            <p:cNvSpPr/>
            <p:nvPr userDrawn="1"/>
          </p:nvSpPr>
          <p:spPr bwMode="auto">
            <a:xfrm>
              <a:off x="7265525" y="0"/>
              <a:ext cx="1879200" cy="792000"/>
            </a:xfrm>
            <a:prstGeom prst="rect">
              <a:avLst/>
            </a:prstGeom>
            <a:solidFill>
              <a:srgbClr val="EBEBEB"/>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CCCCCC"/>
                </a:solidFill>
                <a:effectLst/>
                <a:latin typeface="Times New Roman" pitchFamily="18" charset="0"/>
              </a:endParaRPr>
            </a:p>
          </p:txBody>
        </p:sp>
        <p:cxnSp>
          <p:nvCxnSpPr>
            <p:cNvPr id="9" name="Lige forbindelse 8"/>
            <p:cNvCxnSpPr/>
            <p:nvPr userDrawn="1"/>
          </p:nvCxnSpPr>
          <p:spPr bwMode="auto">
            <a:xfrm>
              <a:off x="7263902" y="18136"/>
              <a:ext cx="1882440"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sp>
          <p:nvSpPr>
            <p:cNvPr id="10" name="Rektangel 9"/>
            <p:cNvSpPr/>
            <p:nvPr userDrawn="1"/>
          </p:nvSpPr>
          <p:spPr bwMode="auto">
            <a:xfrm>
              <a:off x="-1" y="0"/>
              <a:ext cx="7267320" cy="792000"/>
            </a:xfrm>
            <a:prstGeom prst="rect">
              <a:avLst/>
            </a:prstGeom>
            <a:solidFill>
              <a:srgbClr val="8E8E8E"/>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999999"/>
                </a:solidFill>
                <a:effectLst/>
                <a:latin typeface="Times New Roman" pitchFamily="18" charset="0"/>
              </a:endParaRPr>
            </a:p>
          </p:txBody>
        </p:sp>
        <p:pic>
          <p:nvPicPr>
            <p:cNvPr id="12" name="Billed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118" y="123627"/>
              <a:ext cx="575142" cy="566013"/>
            </a:xfrm>
            <a:prstGeom prst="rect">
              <a:avLst/>
            </a:prstGeom>
          </p:spPr>
        </p:pic>
      </p:grpSp>
      <p:sp>
        <p:nvSpPr>
          <p:cNvPr id="14" name="Rectangle 35"/>
          <p:cNvSpPr>
            <a:spLocks noGrp="1" noChangeArrowheads="1"/>
          </p:cNvSpPr>
          <p:nvPr>
            <p:ph type="subTitle" sz="quarter" idx="1" hasCustomPrompt="1"/>
          </p:nvPr>
        </p:nvSpPr>
        <p:spPr>
          <a:xfrm>
            <a:off x="301683" y="3302832"/>
            <a:ext cx="6597965" cy="1905000"/>
          </a:xfrm>
          <a:prstGeom prst="rect">
            <a:avLst/>
          </a:prstGeom>
        </p:spPr>
        <p:txBody>
          <a:bodyPr lIns="0" tIns="0" rIns="0" bIns="46038"/>
          <a:lstStyle>
            <a:lvl1pPr marL="0" indent="0">
              <a:lnSpc>
                <a:spcPct val="100000"/>
              </a:lnSpc>
              <a:buFontTx/>
              <a:buNone/>
              <a:defRPr/>
            </a:lvl1pPr>
          </a:lstStyle>
          <a:p>
            <a:pPr lvl="0"/>
            <a:r>
              <a:rPr lang="da-DK" dirty="0"/>
              <a:t>Klik for at tilføje tekst</a:t>
            </a:r>
          </a:p>
        </p:txBody>
      </p:sp>
      <p:sp>
        <p:nvSpPr>
          <p:cNvPr id="16" name="Rectangle 34"/>
          <p:cNvSpPr>
            <a:spLocks noGrp="1" noChangeArrowheads="1"/>
          </p:cNvSpPr>
          <p:nvPr>
            <p:ph type="ctrTitle" sz="quarter" hasCustomPrompt="1"/>
          </p:nvPr>
        </p:nvSpPr>
        <p:spPr>
          <a:xfrm>
            <a:off x="288799" y="2069196"/>
            <a:ext cx="6612196" cy="727604"/>
          </a:xfrm>
          <a:prstGeom prst="rect">
            <a:avLst/>
          </a:prstGeom>
        </p:spPr>
        <p:txBody>
          <a:bodyPr wrap="square" lIns="0" tIns="0" rIns="0" bIns="0" anchor="t" anchorCtr="0"/>
          <a:lstStyle>
            <a:lvl1pPr marL="0">
              <a:lnSpc>
                <a:spcPct val="100000"/>
              </a:lnSpc>
              <a:defRPr>
                <a:solidFill>
                  <a:schemeClr val="tx1"/>
                </a:solidFill>
              </a:defRPr>
            </a:lvl1pPr>
          </a:lstStyle>
          <a:p>
            <a:r>
              <a:rPr lang="da-DK" dirty="0"/>
              <a:t>Klik for at skrive en titel</a:t>
            </a:r>
          </a:p>
        </p:txBody>
      </p:sp>
      <p:sp>
        <p:nvSpPr>
          <p:cNvPr id="20"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pic>
        <p:nvPicPr>
          <p:cNvPr id="13" name="Billed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41057" y="205013"/>
            <a:ext cx="1801372" cy="335281"/>
          </a:xfrm>
          <a:prstGeom prst="rect">
            <a:avLst/>
          </a:prstGeom>
        </p:spPr>
      </p:pic>
    </p:spTree>
    <p:extLst>
      <p:ext uri="{BB962C8B-B14F-4D97-AF65-F5344CB8AC3E}">
        <p14:creationId xmlns:p14="http://schemas.microsoft.com/office/powerpoint/2010/main" val="3226075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94354" y="283080"/>
            <a:ext cx="8731658" cy="939684"/>
          </a:xfrm>
          <a:prstGeom prst="rect">
            <a:avLst/>
          </a:prstGeom>
        </p:spPr>
        <p:txBody>
          <a:bodyPr tIns="0" bIns="0"/>
          <a:lstStyle>
            <a:lvl1pPr>
              <a:lnSpc>
                <a:spcPct val="100000"/>
              </a:lnSpc>
              <a:defRPr/>
            </a:lvl1pPr>
          </a:lstStyle>
          <a:p>
            <a:r>
              <a:rPr lang="da-DK" dirty="0"/>
              <a:t>Klik for at skrive en overskrift</a:t>
            </a:r>
          </a:p>
        </p:txBody>
      </p:sp>
      <p:sp>
        <p:nvSpPr>
          <p:cNvPr id="3" name="Pladsholder til indhold 2"/>
          <p:cNvSpPr>
            <a:spLocks noGrp="1"/>
          </p:cNvSpPr>
          <p:nvPr>
            <p:ph idx="1" hasCustomPrompt="1"/>
          </p:nvPr>
        </p:nvSpPr>
        <p:spPr>
          <a:xfrm>
            <a:off x="302084" y="1364511"/>
            <a:ext cx="8322538" cy="4030169"/>
          </a:xfrm>
          <a:prstGeom prst="rect">
            <a:avLst/>
          </a:prstGeom>
        </p:spPr>
        <p:txBody>
          <a:bodyPr/>
          <a:lstStyle>
            <a:lvl1pPr>
              <a:lnSpc>
                <a:spcPct val="100000"/>
              </a:lnSpc>
              <a:defRPr baseline="0"/>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dirty="0"/>
              <a:t>Klik for at tilføje tekst</a:t>
            </a:r>
          </a:p>
          <a:p>
            <a:pPr lvl="1"/>
            <a:r>
              <a:rPr lang="da-DK" dirty="0"/>
              <a:t>Klik for at tilføje tekst</a:t>
            </a:r>
          </a:p>
          <a:p>
            <a:pPr lvl="2"/>
            <a:r>
              <a:rPr lang="da-DK" dirty="0"/>
              <a:t>Klik for at tilføje tekst</a:t>
            </a:r>
          </a:p>
          <a:p>
            <a:pPr lvl="3"/>
            <a:r>
              <a:rPr lang="da-DK" dirty="0"/>
              <a:t>Klik for at tilføje tekst</a:t>
            </a:r>
          </a:p>
          <a:p>
            <a:pPr lvl="4"/>
            <a:r>
              <a:rPr lang="da-DK" dirty="0"/>
              <a:t>Klik for at tilføje tekst</a:t>
            </a:r>
          </a:p>
        </p:txBody>
      </p:sp>
      <p:sp>
        <p:nvSpPr>
          <p:cNvPr id="9"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6689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el og indholdsobjek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94354" y="283080"/>
            <a:ext cx="7835658" cy="939684"/>
          </a:xfrm>
          <a:prstGeom prst="rect">
            <a:avLst/>
          </a:prstGeom>
        </p:spPr>
        <p:txBody>
          <a:bodyPr tIns="0" bIns="0"/>
          <a:lstStyle>
            <a:lvl1pPr>
              <a:lnSpc>
                <a:spcPct val="100000"/>
              </a:lnSpc>
              <a:defRPr/>
            </a:lvl1pPr>
          </a:lstStyle>
          <a:p>
            <a:r>
              <a:rPr lang="da-DK" dirty="0"/>
              <a:t>Klik for at skrive en overskrift</a:t>
            </a:r>
          </a:p>
        </p:txBody>
      </p:sp>
      <p:pic>
        <p:nvPicPr>
          <p:cNvPr id="5" name="Billed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20725" y="244409"/>
            <a:ext cx="575142" cy="566013"/>
          </a:xfrm>
          <a:prstGeom prst="rect">
            <a:avLst/>
          </a:prstGeom>
        </p:spPr>
      </p:pic>
      <p:sp>
        <p:nvSpPr>
          <p:cNvPr id="6" name="Pladsholder til indhold 2"/>
          <p:cNvSpPr>
            <a:spLocks noGrp="1"/>
          </p:cNvSpPr>
          <p:nvPr>
            <p:ph idx="1" hasCustomPrompt="1"/>
          </p:nvPr>
        </p:nvSpPr>
        <p:spPr>
          <a:xfrm>
            <a:off x="302084" y="1364511"/>
            <a:ext cx="8322538" cy="4030169"/>
          </a:xfrm>
          <a:prstGeom prst="rect">
            <a:avLst/>
          </a:prstGeom>
        </p:spPr>
        <p:txBody>
          <a:bodyPr/>
          <a:lstStyle>
            <a:lvl1pPr>
              <a:lnSpc>
                <a:spcPct val="100000"/>
              </a:lnSpc>
              <a:defRPr baseline="0"/>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dirty="0"/>
              <a:t>Klik for at tilføje tekst</a:t>
            </a:r>
          </a:p>
          <a:p>
            <a:pPr lvl="1"/>
            <a:r>
              <a:rPr lang="da-DK" dirty="0"/>
              <a:t>Klik for at tilføje tekst</a:t>
            </a:r>
          </a:p>
          <a:p>
            <a:pPr lvl="2"/>
            <a:r>
              <a:rPr lang="da-DK" dirty="0"/>
              <a:t>Klik for at tilføje tekst</a:t>
            </a:r>
          </a:p>
          <a:p>
            <a:pPr lvl="3"/>
            <a:r>
              <a:rPr lang="da-DK" dirty="0"/>
              <a:t>Klik for at tilføje tekst</a:t>
            </a:r>
          </a:p>
          <a:p>
            <a:pPr lvl="4"/>
            <a:r>
              <a:rPr lang="da-DK" dirty="0"/>
              <a:t>Klik for at tilføje tekst</a:t>
            </a:r>
          </a:p>
        </p:txBody>
      </p:sp>
      <p:sp>
        <p:nvSpPr>
          <p:cNvPr id="10"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15276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el og indholdsobjekt">
    <p:spTree>
      <p:nvGrpSpPr>
        <p:cNvPr id="1" name=""/>
        <p:cNvGrpSpPr/>
        <p:nvPr/>
      </p:nvGrpSpPr>
      <p:grpSpPr>
        <a:xfrm>
          <a:off x="0" y="0"/>
          <a:ext cx="0" cy="0"/>
          <a:chOff x="0" y="0"/>
          <a:chExt cx="0" cy="0"/>
        </a:xfrm>
      </p:grpSpPr>
      <p:sp>
        <p:nvSpPr>
          <p:cNvPr id="18" name="Rektangel 17"/>
          <p:cNvSpPr/>
          <p:nvPr userDrawn="1"/>
        </p:nvSpPr>
        <p:spPr bwMode="auto">
          <a:xfrm>
            <a:off x="7265525" y="0"/>
            <a:ext cx="1879200" cy="792000"/>
          </a:xfrm>
          <a:prstGeom prst="rect">
            <a:avLst/>
          </a:prstGeom>
          <a:solidFill>
            <a:srgbClr val="EBEBEB"/>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CCCCCC"/>
              </a:solidFill>
              <a:effectLst/>
              <a:latin typeface="Times New Roman" pitchFamily="18" charset="0"/>
            </a:endParaRPr>
          </a:p>
        </p:txBody>
      </p:sp>
      <p:cxnSp>
        <p:nvCxnSpPr>
          <p:cNvPr id="19" name="Lige forbindelse 18"/>
          <p:cNvCxnSpPr/>
          <p:nvPr userDrawn="1"/>
        </p:nvCxnSpPr>
        <p:spPr bwMode="auto">
          <a:xfrm>
            <a:off x="7263902" y="18136"/>
            <a:ext cx="1882440"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sp>
        <p:nvSpPr>
          <p:cNvPr id="20" name="Rektangel 19"/>
          <p:cNvSpPr/>
          <p:nvPr userDrawn="1"/>
        </p:nvSpPr>
        <p:spPr bwMode="auto">
          <a:xfrm>
            <a:off x="-1" y="0"/>
            <a:ext cx="7267320" cy="792000"/>
          </a:xfrm>
          <a:prstGeom prst="rect">
            <a:avLst/>
          </a:prstGeom>
          <a:solidFill>
            <a:srgbClr val="8E8E8E"/>
          </a:solidFill>
          <a:ln w="9525" cap="flat" cmpd="sng" algn="ctr">
            <a:noFill/>
            <a:prstDash val="solid"/>
            <a:round/>
            <a:headEnd type="none" w="med" len="med"/>
            <a:tailEnd type="none" w="med" len="med"/>
          </a:ln>
          <a:effectLst/>
        </p:spPr>
        <p:txBody>
          <a:bodyPr vert="horz" wrap="none" lIns="82296" tIns="41148" rIns="82296" bIns="41148" numCol="1" rtlCol="0" anchor="t" anchorCtr="0" compatLnSpc="1">
            <a:prstTxWarp prst="textNoShape">
              <a:avLst/>
            </a:prstTxWarp>
          </a:bodyPr>
          <a:lstStyle/>
          <a:p>
            <a:pPr marL="0" marR="0" indent="0" algn="l" defTabSz="822960" rtl="0" eaLnBrk="1" fontAlgn="base" latinLnBrk="0" hangingPunct="1">
              <a:lnSpc>
                <a:spcPct val="100000"/>
              </a:lnSpc>
              <a:spcBef>
                <a:spcPct val="0"/>
              </a:spcBef>
              <a:spcAft>
                <a:spcPct val="0"/>
              </a:spcAft>
              <a:buClrTx/>
              <a:buSzTx/>
              <a:buFontTx/>
              <a:buNone/>
              <a:tabLst/>
            </a:pPr>
            <a:endParaRPr kumimoji="0" lang="da-DK" sz="2160" b="0" i="0" u="none" strike="noStrike" cap="none" normalizeH="0" baseline="0">
              <a:ln>
                <a:noFill/>
              </a:ln>
              <a:solidFill>
                <a:srgbClr val="999999"/>
              </a:solidFill>
              <a:effectLst/>
              <a:latin typeface="Times New Roman" pitchFamily="18" charset="0"/>
            </a:endParaRPr>
          </a:p>
        </p:txBody>
      </p:sp>
      <p:pic>
        <p:nvPicPr>
          <p:cNvPr id="22" name="Billed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16118" y="123627"/>
            <a:ext cx="575142" cy="566013"/>
          </a:xfrm>
          <a:prstGeom prst="rect">
            <a:avLst/>
          </a:prstGeom>
        </p:spPr>
      </p:pic>
      <p:sp>
        <p:nvSpPr>
          <p:cNvPr id="2" name="Titel 1"/>
          <p:cNvSpPr>
            <a:spLocks noGrp="1"/>
          </p:cNvSpPr>
          <p:nvPr userDrawn="1">
            <p:ph type="title" hasCustomPrompt="1"/>
          </p:nvPr>
        </p:nvSpPr>
        <p:spPr>
          <a:xfrm>
            <a:off x="294354" y="177237"/>
            <a:ext cx="6849396" cy="476214"/>
          </a:xfrm>
          <a:prstGeom prst="rect">
            <a:avLst/>
          </a:prstGeom>
        </p:spPr>
        <p:txBody>
          <a:bodyPr tIns="0" bIns="0"/>
          <a:lstStyle>
            <a:lvl1pPr>
              <a:lnSpc>
                <a:spcPct val="100000"/>
              </a:lnSpc>
              <a:defRPr>
                <a:solidFill>
                  <a:schemeClr val="bg2"/>
                </a:solidFill>
              </a:defRPr>
            </a:lvl1pPr>
          </a:lstStyle>
          <a:p>
            <a:r>
              <a:rPr lang="da-DK" dirty="0"/>
              <a:t>Klik for at skrive en overskrift</a:t>
            </a:r>
          </a:p>
        </p:txBody>
      </p:sp>
      <p:sp>
        <p:nvSpPr>
          <p:cNvPr id="9" name="Pladsholder til indhold 2"/>
          <p:cNvSpPr>
            <a:spLocks noGrp="1"/>
          </p:cNvSpPr>
          <p:nvPr>
            <p:ph idx="1" hasCustomPrompt="1"/>
          </p:nvPr>
        </p:nvSpPr>
        <p:spPr>
          <a:xfrm>
            <a:off x="302084" y="1108306"/>
            <a:ext cx="8322537" cy="4224475"/>
          </a:xfrm>
          <a:prstGeom prst="rect">
            <a:avLst/>
          </a:prstGeom>
        </p:spPr>
        <p:txBody>
          <a:bodyPr/>
          <a:lstStyle>
            <a:lvl1pPr>
              <a:lnSpc>
                <a:spcPct val="100000"/>
              </a:lnSpc>
              <a:defRPr baseline="0"/>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dirty="0"/>
              <a:t>Klik for at tilføje tekst</a:t>
            </a:r>
          </a:p>
          <a:p>
            <a:pPr lvl="1"/>
            <a:r>
              <a:rPr lang="da-DK" dirty="0"/>
              <a:t>Klik for at tilføje tekst</a:t>
            </a:r>
          </a:p>
          <a:p>
            <a:pPr lvl="2"/>
            <a:r>
              <a:rPr lang="da-DK" dirty="0"/>
              <a:t>Klik for at tilføje tekst</a:t>
            </a:r>
          </a:p>
          <a:p>
            <a:pPr lvl="3"/>
            <a:r>
              <a:rPr lang="da-DK" dirty="0"/>
              <a:t>Klik for at tilføje tekst</a:t>
            </a:r>
          </a:p>
          <a:p>
            <a:pPr lvl="4"/>
            <a:r>
              <a:rPr lang="da-DK" dirty="0"/>
              <a:t>Klik for at tilføje tekst</a:t>
            </a:r>
          </a:p>
        </p:txBody>
      </p:sp>
      <p:sp>
        <p:nvSpPr>
          <p:cNvPr id="13"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54326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a:xfrm>
            <a:off x="294354" y="272487"/>
            <a:ext cx="8687414" cy="699431"/>
          </a:xfrm>
          <a:prstGeom prst="rect">
            <a:avLst/>
          </a:prstGeom>
        </p:spPr>
        <p:txBody>
          <a:bodyPr tIns="0" bIns="0"/>
          <a:lstStyle>
            <a:lvl1pPr>
              <a:lnSpc>
                <a:spcPct val="100000"/>
              </a:lnSpc>
              <a:defRPr/>
            </a:lvl1pPr>
          </a:lstStyle>
          <a:p>
            <a:r>
              <a:rPr lang="da-DK"/>
              <a:t>Klik for at redigere titeltypografien i masteren</a:t>
            </a:r>
            <a:endParaRPr lang="da-DK" dirty="0"/>
          </a:p>
        </p:txBody>
      </p:sp>
      <p:sp>
        <p:nvSpPr>
          <p:cNvPr id="3" name="Pladsholder til indhold 2"/>
          <p:cNvSpPr>
            <a:spLocks noGrp="1"/>
          </p:cNvSpPr>
          <p:nvPr>
            <p:ph sz="half" idx="1"/>
          </p:nvPr>
        </p:nvSpPr>
        <p:spPr>
          <a:xfrm>
            <a:off x="304497" y="1109727"/>
            <a:ext cx="3960000" cy="4288891"/>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4" name="Pladsholder til indhold 3"/>
          <p:cNvSpPr>
            <a:spLocks noGrp="1"/>
          </p:cNvSpPr>
          <p:nvPr>
            <p:ph sz="half" idx="2"/>
          </p:nvPr>
        </p:nvSpPr>
        <p:spPr>
          <a:xfrm>
            <a:off x="4655831" y="1109727"/>
            <a:ext cx="3996000" cy="4288891"/>
          </a:xfrm>
          <a:prstGeom prst="rect">
            <a:avLst/>
          </a:prstGeom>
        </p:spPr>
        <p:txBody>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endParaRPr lang="da-DK" dirty="0"/>
          </a:p>
        </p:txBody>
      </p:sp>
      <p:sp>
        <p:nvSpPr>
          <p:cNvPr id="10"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833546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6" name="Pladsholder til sidefod 3"/>
          <p:cNvSpPr txBox="1">
            <a:spLocks/>
          </p:cNvSpPr>
          <p:nvPr userDrawn="1"/>
        </p:nvSpPr>
        <p:spPr>
          <a:xfrm>
            <a:off x="323850" y="5536427"/>
            <a:ext cx="684213" cy="178573"/>
          </a:xfrm>
          <a:prstGeom prst="rect">
            <a:avLst/>
          </a:prstGeom>
        </p:spPr>
        <p:txBody>
          <a:bodyPr lIns="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da-DK"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05248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cSld name="1_Titeldias">
    <p:spTree>
      <p:nvGrpSpPr>
        <p:cNvPr id="1" name=""/>
        <p:cNvGrpSpPr/>
        <p:nvPr/>
      </p:nvGrpSpPr>
      <p:grpSpPr>
        <a:xfrm>
          <a:off x="0" y="0"/>
          <a:ext cx="0" cy="0"/>
          <a:chOff x="0" y="0"/>
          <a:chExt cx="0" cy="0"/>
        </a:xfrm>
      </p:grpSpPr>
      <p:pic>
        <p:nvPicPr>
          <p:cNvPr id="14" name="Billed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93527" y="722939"/>
            <a:ext cx="2174375" cy="2404544"/>
          </a:xfrm>
          <a:prstGeom prst="rect">
            <a:avLst/>
          </a:prstGeom>
        </p:spPr>
      </p:pic>
      <p:sp>
        <p:nvSpPr>
          <p:cNvPr id="3106" name="Rectangle 34"/>
          <p:cNvSpPr>
            <a:spLocks noGrp="1" noChangeArrowheads="1"/>
          </p:cNvSpPr>
          <p:nvPr>
            <p:ph type="ctrTitle" sz="quarter" hasCustomPrompt="1"/>
          </p:nvPr>
        </p:nvSpPr>
        <p:spPr>
          <a:xfrm>
            <a:off x="178530" y="2193604"/>
            <a:ext cx="8839200" cy="727604"/>
          </a:xfrm>
        </p:spPr>
        <p:txBody>
          <a:bodyPr/>
          <a:lstStyle>
            <a:lvl1pPr>
              <a:defRPr>
                <a:solidFill>
                  <a:schemeClr val="tx1"/>
                </a:solidFill>
              </a:defRPr>
            </a:lvl1pPr>
          </a:lstStyle>
          <a:p>
            <a:r>
              <a:rPr lang="da-DK" dirty="0"/>
              <a:t>Klik for at skrive en titel</a:t>
            </a:r>
          </a:p>
        </p:txBody>
      </p:sp>
      <p:sp>
        <p:nvSpPr>
          <p:cNvPr id="3107" name="Rectangle 35"/>
          <p:cNvSpPr>
            <a:spLocks noGrp="1" noChangeArrowheads="1"/>
          </p:cNvSpPr>
          <p:nvPr>
            <p:ph type="subTitle" sz="quarter" idx="1"/>
          </p:nvPr>
        </p:nvSpPr>
        <p:spPr>
          <a:xfrm>
            <a:off x="196818" y="3357880"/>
            <a:ext cx="8839200" cy="1905000"/>
          </a:xfrm>
        </p:spPr>
        <p:txBody>
          <a:bodyPr lIns="92075" tIns="46038" rIns="92075" bIns="46038"/>
          <a:lstStyle>
            <a:lvl1pPr marL="0" indent="0">
              <a:buFontTx/>
              <a:buNone/>
              <a:defRPr/>
            </a:lvl1pPr>
          </a:lstStyle>
          <a:p>
            <a:r>
              <a:rPr lang="da-DK"/>
              <a:t>Klik for at redigere i master</a:t>
            </a:r>
            <a:endParaRPr lang="da-DK" dirty="0"/>
          </a:p>
        </p:txBody>
      </p:sp>
      <p:sp>
        <p:nvSpPr>
          <p:cNvPr id="10" name="Pladsholder til sidefod 7"/>
          <p:cNvSpPr>
            <a:spLocks noGrp="1"/>
          </p:cNvSpPr>
          <p:nvPr>
            <p:ph type="ftr" sz="quarter" idx="3"/>
          </p:nvPr>
        </p:nvSpPr>
        <p:spPr>
          <a:xfrm>
            <a:off x="6180212" y="5590004"/>
            <a:ext cx="2895600" cy="119043"/>
          </a:xfrm>
          <a:prstGeom prst="rect">
            <a:avLst/>
          </a:prstGeom>
        </p:spPr>
        <p:txBody>
          <a:bodyPr vert="horz" lIns="91440" tIns="45720" rIns="91440" bIns="45720" rtlCol="0" anchor="ctr"/>
          <a:lstStyle>
            <a:lvl1pPr algn="r">
              <a:defRPr sz="625">
                <a:solidFill>
                  <a:schemeClr val="tx1"/>
                </a:solidFill>
                <a:latin typeface="+mn-lt"/>
              </a:defRPr>
            </a:lvl1pPr>
          </a:lstStyle>
          <a:p>
            <a:endParaRPr lang="da-DK" dirty="0"/>
          </a:p>
        </p:txBody>
      </p:sp>
      <p:pic>
        <p:nvPicPr>
          <p:cNvPr id="12" name="Billed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 y="5521839"/>
            <a:ext cx="9143244" cy="76193"/>
          </a:xfrm>
          <a:prstGeom prst="rect">
            <a:avLst/>
          </a:prstGeom>
        </p:spPr>
      </p:pic>
      <p:pic>
        <p:nvPicPr>
          <p:cNvPr id="13" name="Billed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78" y="0"/>
            <a:ext cx="9143244" cy="660345"/>
          </a:xfrm>
          <a:prstGeom prst="rect">
            <a:avLst/>
          </a:prstGeom>
        </p:spPr>
      </p:pic>
    </p:spTree>
    <p:extLst>
      <p:ext uri="{BB962C8B-B14F-4D97-AF65-F5344CB8AC3E}">
        <p14:creationId xmlns:p14="http://schemas.microsoft.com/office/powerpoint/2010/main" val="3059299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rugerdefineret layou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185294" y="704473"/>
            <a:ext cx="8734425" cy="952500"/>
          </a:xfrm>
        </p:spPr>
        <p:txBody>
          <a:bodyPr/>
          <a:lstStyle>
            <a:lvl1pPr>
              <a:defRPr baseline="0"/>
            </a:lvl1pPr>
          </a:lstStyle>
          <a:p>
            <a:r>
              <a:rPr lang="da-DK" dirty="0"/>
              <a:t>Klik for at skrive en overskrift</a:t>
            </a:r>
          </a:p>
        </p:txBody>
      </p:sp>
      <p:sp>
        <p:nvSpPr>
          <p:cNvPr id="4" name="Pladsholder til sidefod 7"/>
          <p:cNvSpPr>
            <a:spLocks noGrp="1"/>
          </p:cNvSpPr>
          <p:nvPr>
            <p:ph type="ftr" sz="quarter" idx="3"/>
          </p:nvPr>
        </p:nvSpPr>
        <p:spPr>
          <a:xfrm>
            <a:off x="6180212" y="5588357"/>
            <a:ext cx="2895600" cy="119043"/>
          </a:xfrm>
          <a:prstGeom prst="rect">
            <a:avLst/>
          </a:prstGeom>
        </p:spPr>
        <p:txBody>
          <a:bodyPr vert="horz" lIns="91440" tIns="45720" rIns="91440" bIns="45720" rtlCol="0" anchor="ctr"/>
          <a:lstStyle>
            <a:lvl1pPr algn="r">
              <a:defRPr sz="625">
                <a:solidFill>
                  <a:schemeClr val="tx1"/>
                </a:solidFill>
                <a:latin typeface="+mn-lt"/>
              </a:defRPr>
            </a:lvl1pPr>
          </a:lstStyle>
          <a:p>
            <a:endParaRPr lang="da-DK" dirty="0"/>
          </a:p>
        </p:txBody>
      </p:sp>
      <p:sp>
        <p:nvSpPr>
          <p:cNvPr id="5" name="Pladsholder til indhold 2"/>
          <p:cNvSpPr>
            <a:spLocks noGrp="1"/>
          </p:cNvSpPr>
          <p:nvPr>
            <p:ph idx="1"/>
          </p:nvPr>
        </p:nvSpPr>
        <p:spPr>
          <a:xfrm>
            <a:off x="201169" y="1728093"/>
            <a:ext cx="8734425" cy="3746500"/>
          </a:xfrm>
        </p:spPr>
        <p:txBody>
          <a:bodyPr/>
          <a:lstStyle>
            <a:lvl1pPr>
              <a:buNone/>
              <a:defRPr/>
            </a:lvl1pPr>
          </a:lstStyle>
          <a:p>
            <a:pPr lvl="0"/>
            <a:r>
              <a:rPr lang="da-DK"/>
              <a:t>Klik for at redigere i master</a:t>
            </a:r>
          </a:p>
        </p:txBody>
      </p:sp>
    </p:spTree>
    <p:extLst>
      <p:ext uri="{BB962C8B-B14F-4D97-AF65-F5344CB8AC3E}">
        <p14:creationId xmlns:p14="http://schemas.microsoft.com/office/powerpoint/2010/main" val="3587147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34"/>
          <p:cNvSpPr>
            <a:spLocks noGrp="1" noChangeArrowheads="1"/>
          </p:cNvSpPr>
          <p:nvPr>
            <p:ph type="title"/>
          </p:nvPr>
        </p:nvSpPr>
        <p:spPr bwMode="auto">
          <a:xfrm>
            <a:off x="290711" y="279845"/>
            <a:ext cx="8914540" cy="885785"/>
          </a:xfrm>
          <a:prstGeom prst="rect">
            <a:avLst/>
          </a:prstGeom>
          <a:noFill/>
          <a:ln w="9525">
            <a:noFill/>
            <a:miter lim="800000"/>
            <a:headEnd/>
            <a:tailEnd/>
          </a:ln>
          <a:effectLst/>
        </p:spPr>
        <p:txBody>
          <a:bodyPr vert="horz" wrap="square" lIns="0" tIns="46038" rIns="0" bIns="46038" numCol="1" anchor="t" anchorCtr="0" compatLnSpc="1">
            <a:prstTxWarp prst="textNoShape">
              <a:avLst/>
            </a:prstTxWarp>
          </a:bodyPr>
          <a:lstStyle/>
          <a:p>
            <a:pPr lvl="0"/>
            <a:r>
              <a:rPr lang="da-DK" dirty="0"/>
              <a:t>Klik her for at skrive en overskrift</a:t>
            </a:r>
          </a:p>
        </p:txBody>
      </p:sp>
      <p:sp>
        <p:nvSpPr>
          <p:cNvPr id="13" name="Rectangle 39"/>
          <p:cNvSpPr>
            <a:spLocks noGrp="1" noChangeArrowheads="1"/>
          </p:cNvSpPr>
          <p:nvPr>
            <p:ph type="body" idx="1"/>
          </p:nvPr>
        </p:nvSpPr>
        <p:spPr bwMode="auto">
          <a:xfrm>
            <a:off x="303427" y="1362547"/>
            <a:ext cx="8900252" cy="3484086"/>
          </a:xfrm>
          <a:prstGeom prst="rect">
            <a:avLst/>
          </a:prstGeom>
          <a:noFill/>
          <a:ln w="9525">
            <a:noFill/>
            <a:miter lim="800000"/>
            <a:headEnd/>
            <a:tailEnd/>
          </a:ln>
          <a:effectLst/>
        </p:spPr>
        <p:txBody>
          <a:bodyPr vert="horz" wrap="square" lIns="0" tIns="0" rIns="0" bIns="45720" numCol="1" anchor="t" anchorCtr="0" compatLnSpc="1">
            <a:prstTxWarp prst="textNoShape">
              <a:avLst/>
            </a:prstTxWarp>
          </a:bodyPr>
          <a:lstStyle/>
          <a:p>
            <a:pPr lvl="0"/>
            <a:r>
              <a:rPr lang="da-DK" dirty="0"/>
              <a:t>Klik for at tilføje tekst</a:t>
            </a:r>
          </a:p>
          <a:p>
            <a:pPr lvl="1"/>
            <a:r>
              <a:rPr lang="da-DK" dirty="0"/>
              <a:t>Klik for at tilføje tekst</a:t>
            </a:r>
          </a:p>
          <a:p>
            <a:pPr lvl="2"/>
            <a:r>
              <a:rPr lang="da-DK" dirty="0"/>
              <a:t>Klik for at tilføje tekst</a:t>
            </a:r>
          </a:p>
          <a:p>
            <a:pPr lvl="3"/>
            <a:r>
              <a:rPr lang="da-DK" dirty="0"/>
              <a:t>Klik for at tilføje tekst</a:t>
            </a:r>
          </a:p>
          <a:p>
            <a:pPr lvl="4"/>
            <a:r>
              <a:rPr lang="da-DK" dirty="0"/>
              <a:t>Klik for at tilføje tekst</a:t>
            </a:r>
          </a:p>
          <a:p>
            <a:pPr lvl="0"/>
            <a:endParaRPr lang="da-DK" dirty="0"/>
          </a:p>
        </p:txBody>
      </p:sp>
      <p:cxnSp>
        <p:nvCxnSpPr>
          <p:cNvPr id="14" name="Lige forbindelse 13"/>
          <p:cNvCxnSpPr/>
          <p:nvPr userDrawn="1"/>
        </p:nvCxnSpPr>
        <p:spPr bwMode="auto">
          <a:xfrm>
            <a:off x="-3801" y="5517635"/>
            <a:ext cx="9153000" cy="0"/>
          </a:xfrm>
          <a:prstGeom prst="line">
            <a:avLst/>
          </a:prstGeom>
          <a:solidFill>
            <a:schemeClr val="accent1"/>
          </a:solidFill>
          <a:ln w="38100" cap="flat" cmpd="sng" algn="ctr">
            <a:solidFill>
              <a:schemeClr val="accent1"/>
            </a:solidFill>
            <a:prstDash val="solid"/>
            <a:round/>
            <a:headEnd type="none" w="med" len="med"/>
            <a:tailEnd type="none" w="med" len="med"/>
          </a:ln>
          <a:effectLst/>
        </p:spPr>
      </p:cxnSp>
      <p:sp>
        <p:nvSpPr>
          <p:cNvPr id="7" name="Pladsholder til sidefod 3">
            <a:extLst>
              <a:ext uri="{FF2B5EF4-FFF2-40B4-BE49-F238E27FC236}">
                <a16:creationId xmlns:a16="http://schemas.microsoft.com/office/drawing/2014/main" id="{3112505D-AC0A-409F-AB65-F19CF3DE3387}"/>
              </a:ext>
            </a:extLst>
          </p:cNvPr>
          <p:cNvSpPr txBox="1">
            <a:spLocks/>
          </p:cNvSpPr>
          <p:nvPr userDrawn="1"/>
        </p:nvSpPr>
        <p:spPr>
          <a:xfrm>
            <a:off x="7382657" y="5536428"/>
            <a:ext cx="1437494" cy="178572"/>
          </a:xfrm>
          <a:prstGeom prst="rect">
            <a:avLst/>
          </a:prstGeom>
        </p:spPr>
        <p:txBody>
          <a:bodyPr wrap="none" lIns="0" tIns="4680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da-DK" sz="720" b="0" baseline="0" dirty="0">
                <a:latin typeface="Verdana" panose="020B0604030504040204" pitchFamily="34" charset="0"/>
                <a:ea typeface="Verdana" panose="020B0604030504040204" pitchFamily="34" charset="0"/>
                <a:cs typeface="Verdana" panose="020B0604030504040204" pitchFamily="34" charset="0"/>
              </a:rPr>
              <a:t>Lær, træn og læs ©P</a:t>
            </a:r>
            <a:r>
              <a:rPr lang="da-DK" sz="720" b="0" dirty="0">
                <a:latin typeface="Verdana" panose="020B0604030504040204" pitchFamily="34" charset="0"/>
                <a:ea typeface="Verdana" panose="020B0604030504040204" pitchFamily="34" charset="0"/>
                <a:cs typeface="Verdana" panose="020B0604030504040204" pitchFamily="34" charset="0"/>
              </a:rPr>
              <a:t>harmakon</a:t>
            </a:r>
          </a:p>
        </p:txBody>
      </p:sp>
      <p:sp>
        <p:nvSpPr>
          <p:cNvPr id="8" name="Pladsholder til sidefod 3">
            <a:extLst>
              <a:ext uri="{FF2B5EF4-FFF2-40B4-BE49-F238E27FC236}">
                <a16:creationId xmlns:a16="http://schemas.microsoft.com/office/drawing/2014/main" id="{07597E8A-E8B2-4D5F-9CDD-AC77AAC6D802}"/>
              </a:ext>
            </a:extLst>
          </p:cNvPr>
          <p:cNvSpPr txBox="1">
            <a:spLocks/>
          </p:cNvSpPr>
          <p:nvPr userDrawn="1"/>
        </p:nvSpPr>
        <p:spPr>
          <a:xfrm>
            <a:off x="326050" y="5536427"/>
            <a:ext cx="671507" cy="178573"/>
          </a:xfrm>
          <a:prstGeom prst="rect">
            <a:avLst/>
          </a:prstGeom>
        </p:spPr>
        <p:txBody>
          <a:bodyPr wrap="none" lIns="0" tIns="46800" rIns="0" anchor="ctr"/>
          <a:lstStyle>
            <a:defPPr>
              <a:defRPr lang="en-US"/>
            </a:defPPr>
            <a:lvl1pPr algn="r" rtl="0" fontAlgn="base">
              <a:spcBef>
                <a:spcPct val="0"/>
              </a:spcBef>
              <a:spcAft>
                <a:spcPct val="0"/>
              </a:spcAft>
              <a:defRPr sz="720" kern="1200">
                <a:solidFill>
                  <a:srgbClr val="1A171B"/>
                </a:solidFill>
                <a:latin typeface="+mn-lt"/>
                <a:ea typeface="+mn-ea"/>
                <a:cs typeface="+mn-cs"/>
              </a:defRPr>
            </a:lvl1pPr>
            <a:lvl2pPr marL="356616" algn="l" rtl="0" fontAlgn="base">
              <a:spcBef>
                <a:spcPct val="0"/>
              </a:spcBef>
              <a:spcAft>
                <a:spcPct val="0"/>
              </a:spcAft>
              <a:defRPr sz="1872" kern="1200">
                <a:solidFill>
                  <a:srgbClr val="1A171B"/>
                </a:solidFill>
                <a:latin typeface="Times New Roman" pitchFamily="18" charset="0"/>
                <a:ea typeface="+mn-ea"/>
                <a:cs typeface="+mn-cs"/>
              </a:defRPr>
            </a:lvl2pPr>
            <a:lvl3pPr marL="713232" algn="l" rtl="0" fontAlgn="base">
              <a:spcBef>
                <a:spcPct val="0"/>
              </a:spcBef>
              <a:spcAft>
                <a:spcPct val="0"/>
              </a:spcAft>
              <a:defRPr sz="1872" kern="1200">
                <a:solidFill>
                  <a:srgbClr val="1A171B"/>
                </a:solidFill>
                <a:latin typeface="Times New Roman" pitchFamily="18" charset="0"/>
                <a:ea typeface="+mn-ea"/>
                <a:cs typeface="+mn-cs"/>
              </a:defRPr>
            </a:lvl3pPr>
            <a:lvl4pPr marL="1069848" algn="l" rtl="0" fontAlgn="base">
              <a:spcBef>
                <a:spcPct val="0"/>
              </a:spcBef>
              <a:spcAft>
                <a:spcPct val="0"/>
              </a:spcAft>
              <a:defRPr sz="1872" kern="1200">
                <a:solidFill>
                  <a:srgbClr val="1A171B"/>
                </a:solidFill>
                <a:latin typeface="Times New Roman" pitchFamily="18" charset="0"/>
                <a:ea typeface="+mn-ea"/>
                <a:cs typeface="+mn-cs"/>
              </a:defRPr>
            </a:lvl4pPr>
            <a:lvl5pPr marL="1426464" algn="l" rtl="0" fontAlgn="base">
              <a:spcBef>
                <a:spcPct val="0"/>
              </a:spcBef>
              <a:spcAft>
                <a:spcPct val="0"/>
              </a:spcAft>
              <a:defRPr sz="1872" kern="1200">
                <a:solidFill>
                  <a:srgbClr val="1A171B"/>
                </a:solidFill>
                <a:latin typeface="Times New Roman" pitchFamily="18" charset="0"/>
                <a:ea typeface="+mn-ea"/>
                <a:cs typeface="+mn-cs"/>
              </a:defRPr>
            </a:lvl5pPr>
            <a:lvl6pPr marL="1783080" algn="l" defTabSz="713232" rtl="0" eaLnBrk="1" latinLnBrk="0" hangingPunct="1">
              <a:defRPr sz="1872" kern="1200">
                <a:solidFill>
                  <a:srgbClr val="1A171B"/>
                </a:solidFill>
                <a:latin typeface="Times New Roman" pitchFamily="18" charset="0"/>
                <a:ea typeface="+mn-ea"/>
                <a:cs typeface="+mn-cs"/>
              </a:defRPr>
            </a:lvl6pPr>
            <a:lvl7pPr marL="2139696" algn="l" defTabSz="713232" rtl="0" eaLnBrk="1" latinLnBrk="0" hangingPunct="1">
              <a:defRPr sz="1872" kern="1200">
                <a:solidFill>
                  <a:srgbClr val="1A171B"/>
                </a:solidFill>
                <a:latin typeface="Times New Roman" pitchFamily="18" charset="0"/>
                <a:ea typeface="+mn-ea"/>
                <a:cs typeface="+mn-cs"/>
              </a:defRPr>
            </a:lvl7pPr>
            <a:lvl8pPr marL="2496312" algn="l" defTabSz="713232" rtl="0" eaLnBrk="1" latinLnBrk="0" hangingPunct="1">
              <a:defRPr sz="1872" kern="1200">
                <a:solidFill>
                  <a:srgbClr val="1A171B"/>
                </a:solidFill>
                <a:latin typeface="Times New Roman" pitchFamily="18" charset="0"/>
                <a:ea typeface="+mn-ea"/>
                <a:cs typeface="+mn-cs"/>
              </a:defRPr>
            </a:lvl8pPr>
            <a:lvl9pPr marL="2852928" algn="l" defTabSz="713232" rtl="0" eaLnBrk="1" latinLnBrk="0" hangingPunct="1">
              <a:defRPr sz="1872" kern="1200">
                <a:solidFill>
                  <a:srgbClr val="1A171B"/>
                </a:solidFill>
                <a:latin typeface="Times New Roman" pitchFamily="18" charset="0"/>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da-DK" sz="720" b="0" baseline="0" dirty="0">
                <a:latin typeface="Verdana" panose="020B0604030504040204" pitchFamily="34" charset="0"/>
                <a:ea typeface="Verdana" panose="020B0604030504040204" pitchFamily="34" charset="0"/>
                <a:cs typeface="Verdana" panose="020B0604030504040204" pitchFamily="34" charset="0"/>
              </a:rPr>
              <a:t>Hyppige lidelser hos små børn</a:t>
            </a:r>
            <a:endParaRPr lang="da-DK" sz="720" b="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40412707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71" r:id="rId3"/>
    <p:sldLayoutId id="2147483670" r:id="rId4"/>
    <p:sldLayoutId id="2147483672" r:id="rId5"/>
    <p:sldLayoutId id="2147483652" r:id="rId6"/>
    <p:sldLayoutId id="2147483655" r:id="rId7"/>
    <p:sldLayoutId id="2147483673" r:id="rId8"/>
    <p:sldLayoutId id="2147483674" r:id="rId9"/>
  </p:sldLayoutIdLst>
  <p:hf sldNum="0" hdr="0" dt="0"/>
  <p:txStyles>
    <p:titleStyle>
      <a:lvl1pPr algn="l" defTabSz="914400" rtl="0" eaLnBrk="1" latinLnBrk="0" hangingPunct="1">
        <a:lnSpc>
          <a:spcPct val="90000"/>
        </a:lnSpc>
        <a:spcBef>
          <a:spcPct val="0"/>
        </a:spcBef>
        <a:buNone/>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265113" indent="-265113" algn="l" defTabSz="914400" rtl="0" eaLnBrk="1" latinLnBrk="0" hangingPunct="1">
        <a:lnSpc>
          <a:spcPct val="100000"/>
        </a:lnSpc>
        <a:spcBef>
          <a:spcPts val="300"/>
        </a:spcBef>
        <a:spcAft>
          <a:spcPts val="300"/>
        </a:spcAft>
        <a:buClr>
          <a:srgbClr val="0092A8"/>
        </a:buClr>
        <a:buFont typeface="Verdana" panose="020B0604030504040204" pitchFamily="34" charset="0"/>
        <a:buChar char="•"/>
        <a:defRPr sz="20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38163" indent="-273050" algn="l" defTabSz="914400" rtl="0" eaLnBrk="1" latinLnBrk="0" hangingPunct="1">
        <a:lnSpc>
          <a:spcPct val="100000"/>
        </a:lnSpc>
        <a:spcBef>
          <a:spcPts val="300"/>
        </a:spcBef>
        <a:spcAft>
          <a:spcPts val="300"/>
        </a:spcAft>
        <a:buClr>
          <a:srgbClr val="0092A8"/>
        </a:buClr>
        <a:buFont typeface="Verdana" panose="020B060403050404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803275" indent="-265113" algn="l" defTabSz="914400" rtl="0" eaLnBrk="1" latinLnBrk="0" hangingPunct="1">
        <a:lnSpc>
          <a:spcPct val="100000"/>
        </a:lnSpc>
        <a:spcBef>
          <a:spcPts val="300"/>
        </a:spcBef>
        <a:spcAft>
          <a:spcPts val="300"/>
        </a:spcAft>
        <a:buClr>
          <a:srgbClr val="0092A8"/>
        </a:buClr>
        <a:buFont typeface="Verdana" panose="020B060403050404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076325" indent="-273050" algn="l" defTabSz="914400" rtl="0" eaLnBrk="1" latinLnBrk="0" hangingPunct="1">
        <a:lnSpc>
          <a:spcPct val="100000"/>
        </a:lnSpc>
        <a:spcBef>
          <a:spcPts val="300"/>
        </a:spcBef>
        <a:spcAft>
          <a:spcPts val="300"/>
        </a:spcAft>
        <a:buClr>
          <a:srgbClr val="0092A8"/>
        </a:buClr>
        <a:buFont typeface="Verdana" panose="020B060403050404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341438" indent="-265113" algn="l" defTabSz="914400" rtl="0" eaLnBrk="1" latinLnBrk="0" hangingPunct="1">
        <a:lnSpc>
          <a:spcPct val="100000"/>
        </a:lnSpc>
        <a:spcBef>
          <a:spcPts val="300"/>
        </a:spcBef>
        <a:spcAft>
          <a:spcPts val="300"/>
        </a:spcAft>
        <a:buClr>
          <a:srgbClr val="0092A8"/>
        </a:buClr>
        <a:buFont typeface="Verdana" panose="020B0604030504040204" pitchFamily="34" charset="0"/>
        <a:buChar char="•"/>
        <a:defRPr sz="18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00" userDrawn="1">
          <p15:clr>
            <a:srgbClr val="F26B43"/>
          </p15:clr>
        </p15:guide>
        <p15:guide id="2" pos="204" userDrawn="1">
          <p15:clr>
            <a:srgbClr val="F26B43"/>
          </p15:clr>
        </p15:guide>
        <p15:guide id="3" orient="horz" pos="228" userDrawn="1">
          <p15:clr>
            <a:srgbClr val="F26B43"/>
          </p15:clr>
        </p15:guide>
        <p15:guide id="5" orient="horz" pos="893" userDrawn="1">
          <p15:clr>
            <a:srgbClr val="F26B43"/>
          </p15:clr>
        </p15:guide>
        <p15:guide id="6" orient="horz" pos="1354" userDrawn="1">
          <p15:clr>
            <a:srgbClr val="F26B43"/>
          </p15:clr>
        </p15:guide>
        <p15:guide id="7" orient="horz" pos="2118" userDrawn="1">
          <p15:clr>
            <a:srgbClr val="F26B43"/>
          </p15:clr>
        </p15:guide>
        <p15:guide id="8" orient="horz" pos="734" userDrawn="1">
          <p15:clr>
            <a:srgbClr val="F26B43"/>
          </p15:clr>
        </p15:guide>
        <p15:guide id="9" orient="horz" pos="15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dertitel 3">
            <a:extLst>
              <a:ext uri="{FF2B5EF4-FFF2-40B4-BE49-F238E27FC236}">
                <a16:creationId xmlns:a16="http://schemas.microsoft.com/office/drawing/2014/main" id="{96B22F39-96ED-4217-9483-D40FD8E610F3}"/>
              </a:ext>
            </a:extLst>
          </p:cNvPr>
          <p:cNvSpPr>
            <a:spLocks noGrp="1"/>
          </p:cNvSpPr>
          <p:nvPr>
            <p:ph type="subTitle" sz="quarter" idx="1"/>
          </p:nvPr>
        </p:nvSpPr>
        <p:spPr>
          <a:xfrm>
            <a:off x="303030" y="3300777"/>
            <a:ext cx="6597965" cy="1905000"/>
          </a:xfrm>
        </p:spPr>
        <p:txBody>
          <a:bodyPr/>
          <a:lstStyle/>
          <a:p>
            <a:r>
              <a:rPr lang="da-DK" dirty="0"/>
              <a:t>2021</a:t>
            </a:r>
          </a:p>
        </p:txBody>
      </p:sp>
      <p:sp>
        <p:nvSpPr>
          <p:cNvPr id="2" name="Titel 1"/>
          <p:cNvSpPr>
            <a:spLocks noGrp="1"/>
          </p:cNvSpPr>
          <p:nvPr>
            <p:ph type="ctrTitle" sz="quarter"/>
          </p:nvPr>
        </p:nvSpPr>
        <p:spPr/>
        <p:txBody>
          <a:bodyPr/>
          <a:lstStyle/>
          <a:p>
            <a:r>
              <a:rPr lang="da-DK" dirty="0"/>
              <a:t>Hyppige lidelser hos små børn</a:t>
            </a:r>
          </a:p>
        </p:txBody>
      </p:sp>
    </p:spTree>
    <p:extLst>
      <p:ext uri="{BB962C8B-B14F-4D97-AF65-F5344CB8AC3E}">
        <p14:creationId xmlns:p14="http://schemas.microsoft.com/office/powerpoint/2010/main" val="533615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Diarrè</a:t>
            </a:r>
            <a:r>
              <a:rPr lang="da-DK" dirty="0"/>
              <a:t> - Læge</a:t>
            </a:r>
          </a:p>
        </p:txBody>
      </p:sp>
      <p:sp>
        <p:nvSpPr>
          <p:cNvPr id="4" name="Pladsholder til indhold 3"/>
          <p:cNvSpPr>
            <a:spLocks noGrp="1"/>
          </p:cNvSpPr>
          <p:nvPr>
            <p:ph idx="1"/>
          </p:nvPr>
        </p:nvSpPr>
        <p:spPr/>
        <p:txBody>
          <a:bodyPr/>
          <a:lstStyle/>
          <a:p>
            <a:pPr marL="0" indent="0">
              <a:buNone/>
            </a:pPr>
            <a:r>
              <a:rPr lang="da-DK" dirty="0"/>
              <a:t>Kontakt læge</a:t>
            </a:r>
          </a:p>
          <a:p>
            <a:r>
              <a:rPr lang="da-DK" dirty="0"/>
              <a:t>Hvis det drejer sig om et spædbarn</a:t>
            </a:r>
          </a:p>
          <a:p>
            <a:r>
              <a:rPr lang="da-DK" dirty="0"/>
              <a:t>Hvis der er blodig afføring eller tegn på smerter i maven</a:t>
            </a:r>
          </a:p>
          <a:p>
            <a:r>
              <a:rPr lang="da-DK" dirty="0"/>
              <a:t>Hvis barnet er sløvt og fraværende</a:t>
            </a:r>
          </a:p>
          <a:p>
            <a:r>
              <a:rPr lang="da-DK" dirty="0"/>
              <a:t>Hvis barnet kun drikker ganske lidt, eller hvis barnet har få eller ingen våde bleer</a:t>
            </a:r>
          </a:p>
          <a:p>
            <a:endParaRPr lang="da-DK" dirty="0"/>
          </a:p>
          <a:p>
            <a:pPr marL="0" indent="0"/>
            <a:endParaRPr lang="da-DK" dirty="0"/>
          </a:p>
        </p:txBody>
      </p:sp>
    </p:spTree>
    <p:extLst>
      <p:ext uri="{BB962C8B-B14F-4D97-AF65-F5344CB8AC3E}">
        <p14:creationId xmlns:p14="http://schemas.microsoft.com/office/powerpoint/2010/main" val="293246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Øjenbetændelse</a:t>
            </a:r>
          </a:p>
        </p:txBody>
      </p:sp>
      <p:graphicFrame>
        <p:nvGraphicFramePr>
          <p:cNvPr id="5" name="Pladsholder til indhold 4"/>
          <p:cNvGraphicFramePr>
            <a:graphicFrameLocks noGrp="1"/>
          </p:cNvGraphicFramePr>
          <p:nvPr>
            <p:ph idx="1"/>
            <p:extLst>
              <p:ext uri="{D42A27DB-BD31-4B8C-83A1-F6EECF244321}">
                <p14:modId xmlns:p14="http://schemas.microsoft.com/office/powerpoint/2010/main" val="148520054"/>
              </p:ext>
            </p:extLst>
          </p:nvPr>
        </p:nvGraphicFramePr>
        <p:xfrm>
          <a:off x="301625" y="1365250"/>
          <a:ext cx="8321786" cy="3642360"/>
        </p:xfrm>
        <a:graphic>
          <a:graphicData uri="http://schemas.openxmlformats.org/drawingml/2006/table">
            <a:tbl>
              <a:tblPr firstRow="1" bandRow="1">
                <a:tableStyleId>{5C22544A-7EE6-4342-B048-85BDC9FD1C3A}</a:tableStyleId>
              </a:tblPr>
              <a:tblGrid>
                <a:gridCol w="1565959">
                  <a:extLst>
                    <a:ext uri="{9D8B030D-6E8A-4147-A177-3AD203B41FA5}">
                      <a16:colId xmlns:a16="http://schemas.microsoft.com/office/drawing/2014/main" val="20000"/>
                    </a:ext>
                  </a:extLst>
                </a:gridCol>
                <a:gridCol w="3293095">
                  <a:extLst>
                    <a:ext uri="{9D8B030D-6E8A-4147-A177-3AD203B41FA5}">
                      <a16:colId xmlns:a16="http://schemas.microsoft.com/office/drawing/2014/main" val="20001"/>
                    </a:ext>
                  </a:extLst>
                </a:gridCol>
                <a:gridCol w="3462732">
                  <a:extLst>
                    <a:ext uri="{9D8B030D-6E8A-4147-A177-3AD203B41FA5}">
                      <a16:colId xmlns:a16="http://schemas.microsoft.com/office/drawing/2014/main" val="20002"/>
                    </a:ext>
                  </a:extLst>
                </a:gridCol>
              </a:tblGrid>
              <a:tr h="309033">
                <a:tc>
                  <a:txBody>
                    <a:bodyPr/>
                    <a:lstStyle/>
                    <a:p>
                      <a:endParaRPr lang="da-DK" sz="1600" dirty="0"/>
                    </a:p>
                  </a:txBody>
                  <a:tcPr marL="85004" marR="85004" marT="38100" marB="38100"/>
                </a:tc>
                <a:tc>
                  <a:txBody>
                    <a:bodyPr/>
                    <a:lstStyle/>
                    <a:p>
                      <a:r>
                        <a:rPr lang="da-DK" sz="1600" dirty="0"/>
                        <a:t>Mild</a:t>
                      </a:r>
                    </a:p>
                  </a:txBody>
                  <a:tcPr marL="85004" marR="85004" marT="38100" marB="38100"/>
                </a:tc>
                <a:tc>
                  <a:txBody>
                    <a:bodyPr/>
                    <a:lstStyle/>
                    <a:p>
                      <a:r>
                        <a:rPr lang="da-DK" sz="1600" dirty="0"/>
                        <a:t>Svær</a:t>
                      </a:r>
                    </a:p>
                  </a:txBody>
                  <a:tcPr marL="85004" marR="85004" marT="38100" marB="38100"/>
                </a:tc>
                <a:extLst>
                  <a:ext uri="{0D108BD9-81ED-4DB2-BD59-A6C34878D82A}">
                    <a16:rowId xmlns:a16="http://schemas.microsoft.com/office/drawing/2014/main" val="10000"/>
                  </a:ext>
                </a:extLst>
              </a:tr>
              <a:tr h="762000">
                <a:tc>
                  <a:txBody>
                    <a:bodyPr/>
                    <a:lstStyle/>
                    <a:p>
                      <a:r>
                        <a:rPr lang="da-DK" sz="1600" dirty="0"/>
                        <a:t>Årsag</a:t>
                      </a:r>
                    </a:p>
                  </a:txBody>
                  <a:tcPr marL="85004" marR="85004" marT="38100" marB="38100"/>
                </a:tc>
                <a:tc>
                  <a:txBody>
                    <a:bodyPr/>
                    <a:lstStyle/>
                    <a:p>
                      <a:r>
                        <a:rPr kumimoji="1" lang="da-DK" sz="1600" kern="1200" dirty="0">
                          <a:latin typeface="Verdana" pitchFamily="34" charset="0"/>
                        </a:rPr>
                        <a:t>Tilstoppede tårekanaler eller virus (lidt smitsom)</a:t>
                      </a:r>
                    </a:p>
                    <a:p>
                      <a:endParaRPr lang="da-DK" sz="1600" dirty="0"/>
                    </a:p>
                  </a:txBody>
                  <a:tcPr marL="85004" marR="85004" marT="38100" marB="38100"/>
                </a:tc>
                <a:tc>
                  <a:txBody>
                    <a:bodyPr/>
                    <a:lstStyle/>
                    <a:p>
                      <a:r>
                        <a:rPr lang="da-DK" sz="1600" dirty="0"/>
                        <a:t>Virus eller bakterier</a:t>
                      </a:r>
                    </a:p>
                  </a:txBody>
                  <a:tcPr marL="85004" marR="85004" marT="38100" marB="38100"/>
                </a:tc>
                <a:extLst>
                  <a:ext uri="{0D108BD9-81ED-4DB2-BD59-A6C34878D82A}">
                    <a16:rowId xmlns:a16="http://schemas.microsoft.com/office/drawing/2014/main" val="10001"/>
                  </a:ext>
                </a:extLst>
              </a:tr>
              <a:tr h="2362200">
                <a:tc>
                  <a:txBody>
                    <a:bodyPr/>
                    <a:lstStyle/>
                    <a:p>
                      <a:r>
                        <a:rPr lang="da-DK" sz="1600" dirty="0"/>
                        <a:t>Symptomer</a:t>
                      </a:r>
                    </a:p>
                  </a:txBody>
                  <a:tcPr marL="85004" marR="85004" marT="38100" marB="38100"/>
                </a:tc>
                <a:tc>
                  <a:txBody>
                    <a:bodyPr/>
                    <a:lstStyle/>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Let rødme</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Tåreflåd</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Lidt </a:t>
                      </a:r>
                      <a:r>
                        <a:rPr kumimoji="1" lang="da-DK" sz="1600" kern="1200" dirty="0" err="1">
                          <a:solidFill>
                            <a:schemeClr val="dk1"/>
                          </a:solidFill>
                          <a:latin typeface="Verdana" pitchFamily="34" charset="0"/>
                          <a:ea typeface="+mn-ea"/>
                          <a:cs typeface="+mn-cs"/>
                        </a:rPr>
                        <a:t>pusdannelse</a:t>
                      </a:r>
                      <a:r>
                        <a:rPr kumimoji="1" lang="da-DK" sz="1600" kern="1200" dirty="0">
                          <a:solidFill>
                            <a:schemeClr val="dk1"/>
                          </a:solidFill>
                          <a:latin typeface="Verdana" pitchFamily="34" charset="0"/>
                          <a:ea typeface="+mn-ea"/>
                          <a:cs typeface="+mn-cs"/>
                        </a:rPr>
                        <a:t> i øjenkrogen (mest efter søvn) </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Almentilstand upåvirket </a:t>
                      </a:r>
                    </a:p>
                    <a:p>
                      <a:pPr marL="0" lvl="1" algn="l" defTabSz="914400" rtl="0" eaLnBrk="1" latinLnBrk="0" hangingPunct="1">
                        <a:buFont typeface="Arial" pitchFamily="34" charset="0"/>
                        <a:buNone/>
                      </a:pPr>
                      <a:endParaRPr kumimoji="1" lang="da-DK" sz="1600" kern="1200" dirty="0">
                        <a:solidFill>
                          <a:schemeClr val="dk1"/>
                        </a:solidFill>
                        <a:latin typeface="Verdana" pitchFamily="34" charset="0"/>
                        <a:ea typeface="+mn-ea"/>
                        <a:cs typeface="+mn-cs"/>
                      </a:endParaRPr>
                    </a:p>
                    <a:p>
                      <a:pPr marL="0" lvl="1" algn="l" defTabSz="914400" rtl="0" eaLnBrk="1" latinLnBrk="0" hangingPunct="1">
                        <a:buFont typeface="Arial" pitchFamily="34" charset="0"/>
                        <a:buNone/>
                      </a:pPr>
                      <a:endParaRPr kumimoji="1" lang="da-DK" sz="1600" kern="1200" dirty="0">
                        <a:solidFill>
                          <a:schemeClr val="dk1"/>
                        </a:solidFill>
                        <a:latin typeface="Verdana" pitchFamily="34" charset="0"/>
                        <a:ea typeface="+mn-ea"/>
                        <a:cs typeface="+mn-cs"/>
                      </a:endParaRPr>
                    </a:p>
                    <a:p>
                      <a:pPr marL="0" lvl="1" algn="l" defTabSz="914400" rtl="0" eaLnBrk="1" latinLnBrk="0" hangingPunct="1">
                        <a:buFont typeface="Arial" pitchFamily="34" charset="0"/>
                        <a:buNone/>
                      </a:pPr>
                      <a:r>
                        <a:rPr kumimoji="1" lang="da-DK" sz="1600" kern="1200" dirty="0">
                          <a:solidFill>
                            <a:schemeClr val="dk1"/>
                          </a:solidFill>
                          <a:latin typeface="Verdana" pitchFamily="34" charset="0"/>
                          <a:ea typeface="+mn-ea"/>
                          <a:cs typeface="+mn-cs"/>
                        </a:rPr>
                        <a:t>NB! Henvis til læge, hvis symptomer &gt;1</a:t>
                      </a:r>
                      <a:r>
                        <a:rPr kumimoji="1" lang="da-DK" sz="1600" kern="1200" baseline="0" dirty="0">
                          <a:solidFill>
                            <a:schemeClr val="dk1"/>
                          </a:solidFill>
                          <a:latin typeface="Verdana" pitchFamily="34" charset="0"/>
                          <a:ea typeface="+mn-ea"/>
                          <a:cs typeface="+mn-cs"/>
                        </a:rPr>
                        <a:t> </a:t>
                      </a:r>
                      <a:r>
                        <a:rPr kumimoji="1" lang="da-DK" sz="1600" kern="1200" dirty="0">
                          <a:solidFill>
                            <a:schemeClr val="dk1"/>
                          </a:solidFill>
                          <a:latin typeface="Verdana" pitchFamily="34" charset="0"/>
                          <a:ea typeface="+mn-ea"/>
                          <a:cs typeface="+mn-cs"/>
                        </a:rPr>
                        <a:t>uge</a:t>
                      </a:r>
                    </a:p>
                  </a:txBody>
                  <a:tcPr marL="85004" marR="85004" marT="38100" marB="38100"/>
                </a:tc>
                <a:tc>
                  <a:txBody>
                    <a:bodyPr/>
                    <a:lstStyle/>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Drivende pus</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Rødme, hævelse af </a:t>
                      </a:r>
                      <a:r>
                        <a:rPr kumimoji="1" lang="da-DK" sz="1600" kern="1200" dirty="0" err="1">
                          <a:solidFill>
                            <a:schemeClr val="dk1"/>
                          </a:solidFill>
                          <a:latin typeface="Verdana" pitchFamily="34" charset="0"/>
                          <a:ea typeface="+mn-ea"/>
                          <a:cs typeface="+mn-cs"/>
                        </a:rPr>
                        <a:t>conjunctiva</a:t>
                      </a:r>
                      <a:r>
                        <a:rPr kumimoji="1" lang="da-DK" sz="1600" kern="1200" dirty="0">
                          <a:solidFill>
                            <a:schemeClr val="dk1"/>
                          </a:solidFill>
                          <a:latin typeface="Verdana" pitchFamily="34" charset="0"/>
                          <a:ea typeface="+mn-ea"/>
                          <a:cs typeface="+mn-cs"/>
                        </a:rPr>
                        <a:t> (det hvide i øjet)</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Tørhed, svie, brændende fornemmelse i øjet</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Muligvis også </a:t>
                      </a:r>
                      <a:r>
                        <a:rPr kumimoji="1" lang="da-DK" sz="1600" kern="1200" dirty="0" err="1">
                          <a:solidFill>
                            <a:schemeClr val="dk1"/>
                          </a:solidFill>
                          <a:latin typeface="Verdana" pitchFamily="34" charset="0"/>
                          <a:ea typeface="+mn-ea"/>
                          <a:cs typeface="+mn-cs"/>
                        </a:rPr>
                        <a:t>lysskyhed</a:t>
                      </a:r>
                      <a:r>
                        <a:rPr kumimoji="1" lang="da-DK" sz="1600" kern="1200" dirty="0">
                          <a:solidFill>
                            <a:schemeClr val="dk1"/>
                          </a:solidFill>
                          <a:latin typeface="Verdana" pitchFamily="34" charset="0"/>
                          <a:ea typeface="+mn-ea"/>
                          <a:cs typeface="+mn-cs"/>
                        </a:rPr>
                        <a:t> og tåreflåd</a:t>
                      </a:r>
                    </a:p>
                    <a:p>
                      <a:pPr marL="180975" lvl="1" indent="-180975" algn="l" defTabSz="914400" rtl="0" eaLnBrk="1" latinLnBrk="0" hangingPunct="1">
                        <a:buFont typeface="Arial" pitchFamily="34" charset="0"/>
                        <a:buChar char="•"/>
                      </a:pPr>
                      <a:r>
                        <a:rPr kumimoji="1" lang="da-DK" sz="1600" kern="1200" dirty="0">
                          <a:solidFill>
                            <a:schemeClr val="dk1"/>
                          </a:solidFill>
                          <a:latin typeface="Verdana" pitchFamily="34" charset="0"/>
                          <a:ea typeface="+mn-ea"/>
                          <a:cs typeface="+mn-cs"/>
                        </a:rPr>
                        <a:t>Almen tilstand kan være påvirket</a:t>
                      </a:r>
                      <a:endParaRPr lang="da-DK" sz="1600" dirty="0"/>
                    </a:p>
                  </a:txBody>
                  <a:tcPr marL="85004" marR="85004" marT="38100" marB="381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18363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Øjenbetændelse - fortsat</a:t>
            </a:r>
          </a:p>
        </p:txBody>
      </p:sp>
      <p:graphicFrame>
        <p:nvGraphicFramePr>
          <p:cNvPr id="5" name="Pladsholder til indhold 4"/>
          <p:cNvGraphicFramePr>
            <a:graphicFrameLocks noGrp="1"/>
          </p:cNvGraphicFramePr>
          <p:nvPr>
            <p:ph idx="1"/>
            <p:extLst>
              <p:ext uri="{D42A27DB-BD31-4B8C-83A1-F6EECF244321}">
                <p14:modId xmlns:p14="http://schemas.microsoft.com/office/powerpoint/2010/main" val="667877488"/>
              </p:ext>
            </p:extLst>
          </p:nvPr>
        </p:nvGraphicFramePr>
        <p:xfrm>
          <a:off x="301625" y="1365250"/>
          <a:ext cx="8323204" cy="3462453"/>
        </p:xfrm>
        <a:graphic>
          <a:graphicData uri="http://schemas.openxmlformats.org/drawingml/2006/table">
            <a:tbl>
              <a:tblPr firstRow="1" bandRow="1">
                <a:tableStyleId>{5C22544A-7EE6-4342-B048-85BDC9FD1C3A}</a:tableStyleId>
              </a:tblPr>
              <a:tblGrid>
                <a:gridCol w="1977933">
                  <a:extLst>
                    <a:ext uri="{9D8B030D-6E8A-4147-A177-3AD203B41FA5}">
                      <a16:colId xmlns:a16="http://schemas.microsoft.com/office/drawing/2014/main" val="20000"/>
                    </a:ext>
                  </a:extLst>
                </a:gridCol>
                <a:gridCol w="3570869">
                  <a:extLst>
                    <a:ext uri="{9D8B030D-6E8A-4147-A177-3AD203B41FA5}">
                      <a16:colId xmlns:a16="http://schemas.microsoft.com/office/drawing/2014/main" val="20001"/>
                    </a:ext>
                  </a:extLst>
                </a:gridCol>
                <a:gridCol w="2774402">
                  <a:extLst>
                    <a:ext uri="{9D8B030D-6E8A-4147-A177-3AD203B41FA5}">
                      <a16:colId xmlns:a16="http://schemas.microsoft.com/office/drawing/2014/main" val="20002"/>
                    </a:ext>
                  </a:extLst>
                </a:gridCol>
              </a:tblGrid>
              <a:tr h="359543">
                <a:tc>
                  <a:txBody>
                    <a:bodyPr/>
                    <a:lstStyle/>
                    <a:p>
                      <a:endParaRPr lang="da-DK" sz="1600" dirty="0"/>
                    </a:p>
                  </a:txBody>
                  <a:tcPr marL="89719" marR="89719" marT="38100" marB="38100"/>
                </a:tc>
                <a:tc>
                  <a:txBody>
                    <a:bodyPr/>
                    <a:lstStyle/>
                    <a:p>
                      <a:r>
                        <a:rPr lang="da-DK" sz="1600" dirty="0"/>
                        <a:t>Mild </a:t>
                      </a:r>
                    </a:p>
                  </a:txBody>
                  <a:tcPr marL="89719" marR="89719" marT="38100" marB="38100"/>
                </a:tc>
                <a:tc>
                  <a:txBody>
                    <a:bodyPr/>
                    <a:lstStyle/>
                    <a:p>
                      <a:r>
                        <a:rPr lang="da-DK" sz="1600" dirty="0"/>
                        <a:t>Svær</a:t>
                      </a:r>
                    </a:p>
                  </a:txBody>
                  <a:tcPr marL="89719" marR="89719" marT="38100" marB="38100"/>
                </a:tc>
                <a:extLst>
                  <a:ext uri="{0D108BD9-81ED-4DB2-BD59-A6C34878D82A}">
                    <a16:rowId xmlns:a16="http://schemas.microsoft.com/office/drawing/2014/main" val="10000"/>
                  </a:ext>
                </a:extLst>
              </a:tr>
              <a:tr h="2216364">
                <a:tc>
                  <a:txBody>
                    <a:bodyPr/>
                    <a:lstStyle/>
                    <a:p>
                      <a:r>
                        <a:rPr lang="da-DK" sz="1600" dirty="0"/>
                        <a:t>Behandling</a:t>
                      </a:r>
                    </a:p>
                  </a:txBody>
                  <a:tcPr marL="89719" marR="89719" marT="38100" marB="38100"/>
                </a:tc>
                <a:tc>
                  <a:txBody>
                    <a:bodyPr/>
                    <a:lstStyle/>
                    <a:p>
                      <a:pPr marL="180975" indent="-180975">
                        <a:buFont typeface="Arial" pitchFamily="34" charset="0"/>
                        <a:buChar char="•"/>
                      </a:pPr>
                      <a:r>
                        <a:rPr lang="da-DK" sz="1600" dirty="0"/>
                        <a:t>Rensning af øjet med vat og lunken vand. </a:t>
                      </a:r>
                      <a:br>
                        <a:rPr lang="da-DK" sz="1600" dirty="0"/>
                      </a:br>
                      <a:r>
                        <a:rPr lang="da-DK" sz="1600" dirty="0"/>
                        <a:t>Husk nyt vat til hvert øje.</a:t>
                      </a:r>
                    </a:p>
                    <a:p>
                      <a:pPr marL="180975" indent="-180975">
                        <a:buFont typeface="Arial" pitchFamily="34" charset="0"/>
                        <a:buChar char="•"/>
                      </a:pPr>
                      <a:endParaRPr lang="da-DK" sz="1600" dirty="0"/>
                    </a:p>
                    <a:p>
                      <a:pPr marL="180975" indent="-180975">
                        <a:buFont typeface="Arial" pitchFamily="34" charset="0"/>
                        <a:buChar char="•"/>
                      </a:pPr>
                      <a:r>
                        <a:rPr lang="da-DK" sz="1600" dirty="0"/>
                        <a:t>Antibiotika - INGEN virkning</a:t>
                      </a:r>
                    </a:p>
                    <a:p>
                      <a:pPr marL="180975" indent="-180975">
                        <a:buFont typeface="Arial" pitchFamily="34" charset="0"/>
                        <a:buNone/>
                      </a:pPr>
                      <a:endParaRPr lang="da-DK" sz="1600" dirty="0"/>
                    </a:p>
                    <a:p>
                      <a:pPr marL="180975" indent="-180975">
                        <a:buFont typeface="Arial" pitchFamily="34" charset="0"/>
                        <a:buChar char="•"/>
                      </a:pPr>
                      <a:r>
                        <a:rPr lang="da-DK" sz="1600" dirty="0"/>
                        <a:t>Kamillete og brystmælk</a:t>
                      </a:r>
                      <a:r>
                        <a:rPr lang="da-DK" sz="1600" baseline="0" dirty="0"/>
                        <a:t> anbefales IKKE!</a:t>
                      </a:r>
                      <a:endParaRPr lang="da-DK" sz="1600" dirty="0"/>
                    </a:p>
                  </a:txBody>
                  <a:tcPr marL="89719" marR="89719" marT="38100" marB="38100"/>
                </a:tc>
                <a:tc>
                  <a:txBody>
                    <a:bodyPr/>
                    <a:lstStyle/>
                    <a:p>
                      <a:pPr marL="180975" lvl="1" indent="-180975" algn="l" defTabSz="914400" rtl="0" eaLnBrk="1" latinLnBrk="0" hangingPunct="1">
                        <a:buFont typeface="Arial" pitchFamily="34" charset="0"/>
                        <a:buChar char="•"/>
                      </a:pPr>
                      <a:r>
                        <a:rPr lang="da-DK" sz="1600" kern="1200" dirty="0" err="1">
                          <a:solidFill>
                            <a:schemeClr val="dk1"/>
                          </a:solidFill>
                          <a:latin typeface="+mn-lt"/>
                          <a:ea typeface="+mn-ea"/>
                          <a:cs typeface="+mn-cs"/>
                        </a:rPr>
                        <a:t>Fusidin</a:t>
                      </a:r>
                      <a:r>
                        <a:rPr lang="da-DK" sz="1600" kern="1200" dirty="0">
                          <a:solidFill>
                            <a:schemeClr val="dk1"/>
                          </a:solidFill>
                          <a:latin typeface="+mn-lt"/>
                          <a:ea typeface="+mn-ea"/>
                          <a:cs typeface="+mn-cs"/>
                        </a:rPr>
                        <a:t> eller</a:t>
                      </a:r>
                    </a:p>
                    <a:p>
                      <a:pPr marL="180975" lvl="1" indent="-180975" algn="l" defTabSz="914400" rtl="0" eaLnBrk="1" latinLnBrk="0" hangingPunct="1">
                        <a:buFont typeface="Arial" pitchFamily="34" charset="0"/>
                        <a:buChar char="•"/>
                      </a:pPr>
                      <a:r>
                        <a:rPr lang="da-DK" sz="1600" kern="1200" dirty="0" err="1">
                          <a:solidFill>
                            <a:schemeClr val="dk1"/>
                          </a:solidFill>
                          <a:latin typeface="+mn-lt"/>
                          <a:ea typeface="+mn-ea"/>
                          <a:cs typeface="+mn-cs"/>
                        </a:rPr>
                        <a:t>Kloramfenikol</a:t>
                      </a:r>
                      <a:r>
                        <a:rPr lang="da-DK" sz="1600" kern="1200" dirty="0">
                          <a:solidFill>
                            <a:schemeClr val="dk1"/>
                          </a:solidFill>
                          <a:latin typeface="+mn-lt"/>
                          <a:ea typeface="+mn-ea"/>
                          <a:cs typeface="+mn-cs"/>
                        </a:rPr>
                        <a:t> eller</a:t>
                      </a:r>
                    </a:p>
                    <a:p>
                      <a:pPr marL="180975" lvl="1" indent="-180975" algn="l" defTabSz="914400" rtl="0" eaLnBrk="1" latinLnBrk="0" hangingPunct="1">
                        <a:buFont typeface="Arial" pitchFamily="34" charset="0"/>
                        <a:buChar char="•"/>
                      </a:pPr>
                      <a:r>
                        <a:rPr lang="da-DK" sz="1600" kern="1200" dirty="0" err="1">
                          <a:solidFill>
                            <a:schemeClr val="dk1"/>
                          </a:solidFill>
                          <a:latin typeface="+mn-lt"/>
                          <a:ea typeface="+mn-ea"/>
                          <a:cs typeface="+mn-cs"/>
                        </a:rPr>
                        <a:t>Tobramycin</a:t>
                      </a:r>
                      <a:endParaRPr lang="da-DK" sz="1600" kern="1200" dirty="0">
                        <a:solidFill>
                          <a:schemeClr val="dk1"/>
                        </a:solidFill>
                        <a:latin typeface="+mn-lt"/>
                        <a:ea typeface="+mn-ea"/>
                        <a:cs typeface="+mn-cs"/>
                      </a:endParaRPr>
                    </a:p>
                    <a:p>
                      <a:pPr marL="180975" lvl="1" indent="-180975" algn="l" defTabSz="914400" rtl="0" eaLnBrk="1" latinLnBrk="0" hangingPunct="1">
                        <a:buFont typeface="Arial" pitchFamily="34" charset="0"/>
                        <a:buChar char="•"/>
                      </a:pPr>
                      <a:endParaRPr lang="da-DK" sz="1600" kern="1200" dirty="0">
                        <a:solidFill>
                          <a:schemeClr val="dk1"/>
                        </a:solidFill>
                        <a:latin typeface="+mn-lt"/>
                        <a:ea typeface="+mn-ea"/>
                        <a:cs typeface="+mn-cs"/>
                      </a:endParaRPr>
                    </a:p>
                    <a:p>
                      <a:pPr marL="180975" lvl="1" indent="-180975" algn="l" defTabSz="914400" rtl="0" eaLnBrk="1" latinLnBrk="0" hangingPunct="1">
                        <a:buFont typeface="Arial" pitchFamily="34" charset="0"/>
                        <a:buChar char="•"/>
                      </a:pPr>
                      <a:endParaRPr lang="da-DK" sz="1600" kern="1200" dirty="0">
                        <a:solidFill>
                          <a:schemeClr val="dk1"/>
                        </a:solidFill>
                        <a:latin typeface="+mn-lt"/>
                        <a:ea typeface="+mn-ea"/>
                        <a:cs typeface="+mn-cs"/>
                      </a:endParaRPr>
                    </a:p>
                    <a:p>
                      <a:pPr marL="0" lvl="1" algn="l" defTabSz="914400" rtl="0" eaLnBrk="1" latinLnBrk="0" hangingPunct="1">
                        <a:buFont typeface="Arial" pitchFamily="34" charset="0"/>
                        <a:buNone/>
                      </a:pPr>
                      <a:endParaRPr lang="da-DK" sz="1600" kern="1200" dirty="0">
                        <a:solidFill>
                          <a:schemeClr val="dk1"/>
                        </a:solidFill>
                        <a:latin typeface="+mn-lt"/>
                        <a:ea typeface="+mn-ea"/>
                        <a:cs typeface="+mn-cs"/>
                      </a:endParaRPr>
                    </a:p>
                  </a:txBody>
                  <a:tcPr marL="89719" marR="89719" marT="38100" marB="38100"/>
                </a:tc>
                <a:extLst>
                  <a:ext uri="{0D108BD9-81ED-4DB2-BD59-A6C34878D82A}">
                    <a16:rowId xmlns:a16="http://schemas.microsoft.com/office/drawing/2014/main" val="10001"/>
                  </a:ext>
                </a:extLst>
              </a:tr>
              <a:tr h="886546">
                <a:tc>
                  <a:txBody>
                    <a:bodyPr/>
                    <a:lstStyle/>
                    <a:p>
                      <a:r>
                        <a:rPr lang="da-DK" sz="1600" dirty="0"/>
                        <a:t>Institution</a:t>
                      </a:r>
                    </a:p>
                  </a:txBody>
                  <a:tcPr marL="89719" marR="89719" marT="38100" marB="38100"/>
                </a:tc>
                <a:tc>
                  <a:txBody>
                    <a:bodyPr/>
                    <a:lstStyle/>
                    <a:p>
                      <a:r>
                        <a:rPr lang="da-DK" sz="1600" dirty="0"/>
                        <a:t>Kan komme i institution</a:t>
                      </a:r>
                    </a:p>
                    <a:p>
                      <a:endParaRPr lang="da-DK" sz="1600" dirty="0"/>
                    </a:p>
                  </a:txBody>
                  <a:tcPr marL="89719" marR="89719" marT="38100" marB="38100"/>
                </a:tc>
                <a:tc>
                  <a:txBody>
                    <a:bodyPr/>
                    <a:lstStyle/>
                    <a:p>
                      <a:r>
                        <a:rPr lang="da-DK" sz="1600" dirty="0"/>
                        <a:t>Efter mindst 2 døgns behandling</a:t>
                      </a:r>
                    </a:p>
                    <a:p>
                      <a:endParaRPr lang="da-DK" sz="1600" dirty="0"/>
                    </a:p>
                  </a:txBody>
                  <a:tcPr marL="89719" marR="89719" marT="38100" marB="3810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251910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Mellemørebetændelse</a:t>
            </a:r>
          </a:p>
        </p:txBody>
      </p:sp>
      <p:sp>
        <p:nvSpPr>
          <p:cNvPr id="4" name="Pladsholder til indhold 3"/>
          <p:cNvSpPr>
            <a:spLocks noGrp="1"/>
          </p:cNvSpPr>
          <p:nvPr>
            <p:ph idx="1"/>
          </p:nvPr>
        </p:nvSpPr>
        <p:spPr/>
        <p:txBody>
          <a:bodyPr/>
          <a:lstStyle/>
          <a:p>
            <a:r>
              <a:rPr lang="da-DK" dirty="0"/>
              <a:t>Opstår ofte som komplikation til luftvejsinfektioner</a:t>
            </a:r>
          </a:p>
          <a:p>
            <a:r>
              <a:rPr lang="da-DK" dirty="0"/>
              <a:t>Mellemørebetændelse smitter ikke</a:t>
            </a:r>
          </a:p>
          <a:p>
            <a:r>
              <a:rPr lang="da-DK" dirty="0"/>
              <a:t>Symptomer</a:t>
            </a:r>
          </a:p>
          <a:p>
            <a:pPr lvl="1"/>
            <a:r>
              <a:rPr lang="da-DK" dirty="0"/>
              <a:t>Akut indsættende øresmerter</a:t>
            </a:r>
          </a:p>
          <a:p>
            <a:pPr lvl="1"/>
            <a:r>
              <a:rPr lang="da-DK" dirty="0"/>
              <a:t>Feber, utilpashed og generel dårligt almenbefindende</a:t>
            </a:r>
          </a:p>
          <a:p>
            <a:pPr lvl="1"/>
            <a:r>
              <a:rPr lang="da-DK" dirty="0"/>
              <a:t>Evt. flåd fra øret </a:t>
            </a:r>
          </a:p>
          <a:p>
            <a:pPr>
              <a:buFont typeface="Arial" panose="020B0604020202020204" pitchFamily="34" charset="0"/>
              <a:buChar char="•"/>
            </a:pPr>
            <a:endParaRPr lang="da-DK" sz="667" dirty="0"/>
          </a:p>
          <a:p>
            <a:pPr marL="380985" lvl="1" indent="0">
              <a:buNone/>
            </a:pPr>
            <a:endParaRPr lang="da-DK" dirty="0"/>
          </a:p>
          <a:p>
            <a:pPr marL="380985" lvl="1" indent="0">
              <a:buNone/>
            </a:pPr>
            <a:endParaRPr lang="da-DK" dirty="0"/>
          </a:p>
        </p:txBody>
      </p:sp>
    </p:spTree>
    <p:extLst>
      <p:ext uri="{BB962C8B-B14F-4D97-AF65-F5344CB8AC3E}">
        <p14:creationId xmlns:p14="http://schemas.microsoft.com/office/powerpoint/2010/main" val="516625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28229C-B521-4E69-8CE1-C4A8EE0748EC}"/>
              </a:ext>
            </a:extLst>
          </p:cNvPr>
          <p:cNvSpPr>
            <a:spLocks noGrp="1"/>
          </p:cNvSpPr>
          <p:nvPr>
            <p:ph type="title"/>
          </p:nvPr>
        </p:nvSpPr>
        <p:spPr/>
        <p:txBody>
          <a:bodyPr/>
          <a:lstStyle/>
          <a:p>
            <a:r>
              <a:rPr lang="da-DK" dirty="0"/>
              <a:t>Mellemørebetændelse</a:t>
            </a:r>
          </a:p>
        </p:txBody>
      </p:sp>
      <p:sp>
        <p:nvSpPr>
          <p:cNvPr id="4" name="Pladsholder til indhold 3">
            <a:extLst>
              <a:ext uri="{FF2B5EF4-FFF2-40B4-BE49-F238E27FC236}">
                <a16:creationId xmlns:a16="http://schemas.microsoft.com/office/drawing/2014/main" id="{9C1244D7-114F-49DB-AD45-BD11CEC7B437}"/>
              </a:ext>
            </a:extLst>
          </p:cNvPr>
          <p:cNvSpPr>
            <a:spLocks noGrp="1"/>
          </p:cNvSpPr>
          <p:nvPr>
            <p:ph idx="1"/>
          </p:nvPr>
        </p:nvSpPr>
        <p:spPr/>
        <p:txBody>
          <a:bodyPr/>
          <a:lstStyle/>
          <a:p>
            <a:r>
              <a:rPr lang="da-DK" dirty="0"/>
              <a:t>Behandling</a:t>
            </a:r>
          </a:p>
          <a:p>
            <a:pPr lvl="1"/>
            <a:r>
              <a:rPr lang="da-DK" dirty="0"/>
              <a:t>Smertestillende behandling og evt. antibiotika</a:t>
            </a:r>
          </a:p>
          <a:p>
            <a:pPr lvl="1"/>
            <a:r>
              <a:rPr lang="da-DK" dirty="0"/>
              <a:t>Næsespray eller -dråber med </a:t>
            </a:r>
            <a:r>
              <a:rPr lang="da-DK" dirty="0" err="1"/>
              <a:t>xylometazolin</a:t>
            </a:r>
            <a:endParaRPr lang="da-DK" dirty="0"/>
          </a:p>
          <a:p>
            <a:pPr lvl="1"/>
            <a:r>
              <a:rPr lang="da-DK" dirty="0"/>
              <a:t>Saltvandsnæsespray</a:t>
            </a:r>
          </a:p>
          <a:p>
            <a:pPr lvl="1"/>
            <a:r>
              <a:rPr lang="da-DK" dirty="0"/>
              <a:t>Øredråber til børn med dræn</a:t>
            </a:r>
          </a:p>
          <a:p>
            <a:r>
              <a:rPr lang="da-DK" dirty="0"/>
              <a:t>Egenomsorg</a:t>
            </a:r>
          </a:p>
          <a:p>
            <a:pPr lvl="1"/>
            <a:r>
              <a:rPr lang="da-DK" dirty="0"/>
              <a:t>Hævet hovedgærde og smertebehandling</a:t>
            </a:r>
          </a:p>
          <a:p>
            <a:r>
              <a:rPr lang="da-DK" dirty="0"/>
              <a:t>Lægehenvisning</a:t>
            </a:r>
          </a:p>
          <a:p>
            <a:pPr lvl="1"/>
            <a:r>
              <a:rPr lang="da-DK" dirty="0"/>
              <a:t>Lægehenvisning skal ske hos børn, der bør behandles med antibiotika, samt større børn som er svært påvirkede.</a:t>
            </a:r>
          </a:p>
          <a:p>
            <a:endParaRPr lang="da-DK" dirty="0"/>
          </a:p>
        </p:txBody>
      </p:sp>
    </p:spTree>
    <p:extLst>
      <p:ext uri="{BB962C8B-B14F-4D97-AF65-F5344CB8AC3E}">
        <p14:creationId xmlns:p14="http://schemas.microsoft.com/office/powerpoint/2010/main" val="1910063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097711-237F-44E3-AD28-D095C14F273E}"/>
              </a:ext>
            </a:extLst>
          </p:cNvPr>
          <p:cNvSpPr>
            <a:spLocks noGrp="1"/>
          </p:cNvSpPr>
          <p:nvPr>
            <p:ph type="title"/>
          </p:nvPr>
        </p:nvSpPr>
        <p:spPr/>
        <p:txBody>
          <a:bodyPr/>
          <a:lstStyle/>
          <a:p>
            <a:r>
              <a:rPr lang="da-DK" dirty="0"/>
              <a:t>Halsbetændelse</a:t>
            </a:r>
          </a:p>
        </p:txBody>
      </p:sp>
      <p:sp>
        <p:nvSpPr>
          <p:cNvPr id="4" name="Pladsholder til indhold 3">
            <a:extLst>
              <a:ext uri="{FF2B5EF4-FFF2-40B4-BE49-F238E27FC236}">
                <a16:creationId xmlns:a16="http://schemas.microsoft.com/office/drawing/2014/main" id="{EE94B865-9033-4FA2-91C0-DB4A5075E6A8}"/>
              </a:ext>
            </a:extLst>
          </p:cNvPr>
          <p:cNvSpPr>
            <a:spLocks noGrp="1"/>
          </p:cNvSpPr>
          <p:nvPr>
            <p:ph idx="1"/>
          </p:nvPr>
        </p:nvSpPr>
        <p:spPr/>
        <p:txBody>
          <a:bodyPr/>
          <a:lstStyle/>
          <a:p>
            <a:r>
              <a:rPr lang="da-DK" dirty="0"/>
              <a:t>Symptomer</a:t>
            </a:r>
          </a:p>
          <a:p>
            <a:pPr lvl="1"/>
            <a:r>
              <a:rPr lang="da-DK" dirty="0"/>
              <a:t>Synkebesvær og halssmerter</a:t>
            </a:r>
          </a:p>
          <a:p>
            <a:pPr lvl="1"/>
            <a:r>
              <a:rPr lang="da-DK" dirty="0"/>
              <a:t>Feber og alment ubehag</a:t>
            </a:r>
          </a:p>
          <a:p>
            <a:pPr lvl="1"/>
            <a:r>
              <a:rPr lang="da-DK" dirty="0"/>
              <a:t>Evt. mavesmerter, kvalme og opkastninger</a:t>
            </a:r>
          </a:p>
          <a:p>
            <a:r>
              <a:rPr lang="da-DK" dirty="0"/>
              <a:t>Behandling</a:t>
            </a:r>
          </a:p>
          <a:p>
            <a:pPr lvl="1"/>
            <a:r>
              <a:rPr lang="da-DK" dirty="0"/>
              <a:t>Ved bakteriel halsbetændelse – ofte antibiotika</a:t>
            </a:r>
          </a:p>
          <a:p>
            <a:pPr lvl="1"/>
            <a:r>
              <a:rPr lang="da-DK" dirty="0"/>
              <a:t>Ved virusbetinget halsbetændelse - egenomsorg</a:t>
            </a:r>
          </a:p>
          <a:p>
            <a:r>
              <a:rPr lang="da-DK" dirty="0"/>
              <a:t>Egenomsorg</a:t>
            </a:r>
          </a:p>
          <a:p>
            <a:pPr lvl="1"/>
            <a:r>
              <a:rPr lang="da-DK" dirty="0"/>
              <a:t>Lokalbedøvende/smertelindrende halstabletter, sugetabletter</a:t>
            </a:r>
          </a:p>
          <a:p>
            <a:pPr lvl="1"/>
            <a:r>
              <a:rPr lang="da-DK" dirty="0"/>
              <a:t>Varme drikke</a:t>
            </a:r>
          </a:p>
          <a:p>
            <a:pPr marL="0" indent="0"/>
            <a:endParaRPr lang="da-DK" dirty="0"/>
          </a:p>
        </p:txBody>
      </p:sp>
    </p:spTree>
    <p:extLst>
      <p:ext uri="{BB962C8B-B14F-4D97-AF65-F5344CB8AC3E}">
        <p14:creationId xmlns:p14="http://schemas.microsoft.com/office/powerpoint/2010/main" val="1878504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5FC293-5465-4675-97EC-4A2BD044D7A9}"/>
              </a:ext>
            </a:extLst>
          </p:cNvPr>
          <p:cNvSpPr>
            <a:spLocks noGrp="1"/>
          </p:cNvSpPr>
          <p:nvPr>
            <p:ph type="title"/>
          </p:nvPr>
        </p:nvSpPr>
        <p:spPr/>
        <p:txBody>
          <a:bodyPr/>
          <a:lstStyle/>
          <a:p>
            <a:r>
              <a:rPr lang="da-DK" dirty="0"/>
              <a:t>Børnesår</a:t>
            </a:r>
          </a:p>
        </p:txBody>
      </p:sp>
      <p:sp>
        <p:nvSpPr>
          <p:cNvPr id="4" name="Pladsholder til indhold 3">
            <a:extLst>
              <a:ext uri="{FF2B5EF4-FFF2-40B4-BE49-F238E27FC236}">
                <a16:creationId xmlns:a16="http://schemas.microsoft.com/office/drawing/2014/main" id="{E83801FE-DFF6-4E0C-BCD4-75C8F5181497}"/>
              </a:ext>
            </a:extLst>
          </p:cNvPr>
          <p:cNvSpPr>
            <a:spLocks noGrp="1"/>
          </p:cNvSpPr>
          <p:nvPr>
            <p:ph idx="1"/>
          </p:nvPr>
        </p:nvSpPr>
        <p:spPr/>
        <p:txBody>
          <a:bodyPr/>
          <a:lstStyle/>
          <a:p>
            <a:r>
              <a:rPr lang="da-DK" dirty="0"/>
              <a:t>Årsag</a:t>
            </a:r>
          </a:p>
          <a:p>
            <a:pPr lvl="1"/>
            <a:r>
              <a:rPr lang="da-DK" dirty="0"/>
              <a:t>Børnesår er en overfladisk betændelse i huden</a:t>
            </a:r>
          </a:p>
          <a:p>
            <a:pPr lvl="1"/>
            <a:r>
              <a:rPr lang="da-DK" dirty="0"/>
              <a:t>Sygdommen skyldes bakterier (hyppigst stafylokokker), der trænger ind i huden</a:t>
            </a:r>
          </a:p>
          <a:p>
            <a:r>
              <a:rPr lang="da-DK" dirty="0"/>
              <a:t>Symptomer</a:t>
            </a:r>
          </a:p>
          <a:p>
            <a:pPr lvl="1"/>
            <a:r>
              <a:rPr lang="da-DK" dirty="0"/>
              <a:t>Sygdommen har et typisk udseende med sår, der er dækket med honninggule skorper</a:t>
            </a:r>
          </a:p>
          <a:p>
            <a:r>
              <a:rPr lang="da-DK" dirty="0"/>
              <a:t>Lægehenvisning</a:t>
            </a:r>
          </a:p>
          <a:p>
            <a:pPr lvl="1"/>
            <a:r>
              <a:rPr lang="da-DK" dirty="0"/>
              <a:t>Ved mistanke om børnesår, henvises til lægen</a:t>
            </a:r>
          </a:p>
        </p:txBody>
      </p:sp>
    </p:spTree>
    <p:extLst>
      <p:ext uri="{BB962C8B-B14F-4D97-AF65-F5344CB8AC3E}">
        <p14:creationId xmlns:p14="http://schemas.microsoft.com/office/powerpoint/2010/main" val="3527521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40F64B-C1AC-4BDA-96D5-8793AB2C5A32}"/>
              </a:ext>
            </a:extLst>
          </p:cNvPr>
          <p:cNvSpPr>
            <a:spLocks noGrp="1"/>
          </p:cNvSpPr>
          <p:nvPr>
            <p:ph type="title"/>
          </p:nvPr>
        </p:nvSpPr>
        <p:spPr/>
        <p:txBody>
          <a:bodyPr/>
          <a:lstStyle/>
          <a:p>
            <a:r>
              <a:rPr lang="da-DK" sz="2833" dirty="0"/>
              <a:t>Børnesår – behandling og egenomsorg</a:t>
            </a:r>
          </a:p>
        </p:txBody>
      </p:sp>
      <p:sp>
        <p:nvSpPr>
          <p:cNvPr id="4" name="Pladsholder til indhold 3">
            <a:extLst>
              <a:ext uri="{FF2B5EF4-FFF2-40B4-BE49-F238E27FC236}">
                <a16:creationId xmlns:a16="http://schemas.microsoft.com/office/drawing/2014/main" id="{3EE71762-0206-4299-9337-89EE0530C131}"/>
              </a:ext>
            </a:extLst>
          </p:cNvPr>
          <p:cNvSpPr>
            <a:spLocks noGrp="1"/>
          </p:cNvSpPr>
          <p:nvPr>
            <p:ph idx="1"/>
          </p:nvPr>
        </p:nvSpPr>
        <p:spPr/>
        <p:txBody>
          <a:bodyPr/>
          <a:lstStyle/>
          <a:p>
            <a:r>
              <a:rPr lang="da-DK" dirty="0"/>
              <a:t>Behandling og egenomsorg</a:t>
            </a:r>
          </a:p>
          <a:p>
            <a:pPr lvl="1"/>
            <a:r>
              <a:rPr lang="da-DK" dirty="0"/>
              <a:t>Daglig vask med </a:t>
            </a:r>
            <a:r>
              <a:rPr lang="da-DK" dirty="0" err="1"/>
              <a:t>klorhexidinsæbe</a:t>
            </a:r>
            <a:r>
              <a:rPr lang="da-DK" dirty="0"/>
              <a:t> 4%, </a:t>
            </a:r>
            <a:r>
              <a:rPr lang="da-DK" dirty="0" err="1"/>
              <a:t>klorhexidincreme</a:t>
            </a:r>
            <a:r>
              <a:rPr lang="da-DK" dirty="0"/>
              <a:t> 1%</a:t>
            </a:r>
          </a:p>
          <a:p>
            <a:pPr lvl="1"/>
            <a:r>
              <a:rPr lang="da-DK" dirty="0"/>
              <a:t>Hygiejne</a:t>
            </a:r>
          </a:p>
          <a:p>
            <a:r>
              <a:rPr lang="da-DK" dirty="0"/>
              <a:t>Ved udbredte tilfælde</a:t>
            </a:r>
          </a:p>
          <a:p>
            <a:pPr lvl="1"/>
            <a:r>
              <a:rPr lang="da-DK" dirty="0"/>
              <a:t>Vask som ovenfor suppleret med:</a:t>
            </a:r>
          </a:p>
          <a:p>
            <a:pPr lvl="1"/>
            <a:r>
              <a:rPr lang="da-DK" dirty="0" err="1"/>
              <a:t>Dicloxacillin</a:t>
            </a:r>
            <a:endParaRPr lang="da-DK" dirty="0"/>
          </a:p>
          <a:p>
            <a:pPr lvl="1"/>
            <a:endParaRPr lang="da-DK" dirty="0"/>
          </a:p>
          <a:p>
            <a:r>
              <a:rPr lang="da-DK" dirty="0" err="1"/>
              <a:t>Fusidincreme</a:t>
            </a:r>
            <a:r>
              <a:rPr lang="da-DK" dirty="0"/>
              <a:t> anbefales kun i særlige tilfælde ved børnesår, pga. øget risiko for resistensudvikling</a:t>
            </a:r>
          </a:p>
          <a:p>
            <a:r>
              <a:rPr lang="da-DK" dirty="0"/>
              <a:t>Børn må først komme i institution, når sårene er tørret ind, og sårskorperne er faldet af.</a:t>
            </a:r>
          </a:p>
        </p:txBody>
      </p:sp>
    </p:spTree>
    <p:extLst>
      <p:ext uri="{BB962C8B-B14F-4D97-AF65-F5344CB8AC3E}">
        <p14:creationId xmlns:p14="http://schemas.microsoft.com/office/powerpoint/2010/main" val="1011793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30EDD2-EB67-4773-BF4E-A76271B72661}"/>
              </a:ext>
            </a:extLst>
          </p:cNvPr>
          <p:cNvSpPr>
            <a:spLocks noGrp="1"/>
          </p:cNvSpPr>
          <p:nvPr>
            <p:ph type="title"/>
          </p:nvPr>
        </p:nvSpPr>
        <p:spPr/>
        <p:txBody>
          <a:bodyPr/>
          <a:lstStyle/>
          <a:p>
            <a:r>
              <a:rPr lang="da-DK" dirty="0"/>
              <a:t>Trøske </a:t>
            </a:r>
          </a:p>
        </p:txBody>
      </p:sp>
      <p:sp>
        <p:nvSpPr>
          <p:cNvPr id="4" name="Pladsholder til indhold 3">
            <a:extLst>
              <a:ext uri="{FF2B5EF4-FFF2-40B4-BE49-F238E27FC236}">
                <a16:creationId xmlns:a16="http://schemas.microsoft.com/office/drawing/2014/main" id="{3EBF3721-FD10-4885-B654-86D17A54D741}"/>
              </a:ext>
            </a:extLst>
          </p:cNvPr>
          <p:cNvSpPr>
            <a:spLocks noGrp="1"/>
          </p:cNvSpPr>
          <p:nvPr>
            <p:ph idx="1"/>
          </p:nvPr>
        </p:nvSpPr>
        <p:spPr/>
        <p:txBody>
          <a:bodyPr/>
          <a:lstStyle/>
          <a:p>
            <a:r>
              <a:rPr lang="da-DK" dirty="0"/>
              <a:t>Symptomer</a:t>
            </a:r>
          </a:p>
          <a:p>
            <a:pPr lvl="1"/>
            <a:r>
              <a:rPr lang="da-DK" dirty="0"/>
              <a:t>Trøske er forårsaget af svampen </a:t>
            </a:r>
            <a:r>
              <a:rPr lang="da-DK" dirty="0" err="1"/>
              <a:t>candida</a:t>
            </a:r>
            <a:r>
              <a:rPr lang="da-DK" dirty="0"/>
              <a:t> </a:t>
            </a:r>
            <a:r>
              <a:rPr lang="da-DK" dirty="0" err="1"/>
              <a:t>albicans</a:t>
            </a:r>
            <a:endParaRPr lang="da-DK" dirty="0"/>
          </a:p>
          <a:p>
            <a:pPr lvl="1"/>
            <a:r>
              <a:rPr lang="da-DK" dirty="0"/>
              <a:t>Viser sig ved mælkehvide pletter på tungen, i ganen og det indvendige af kinderne</a:t>
            </a:r>
          </a:p>
          <a:p>
            <a:pPr lvl="1"/>
            <a:r>
              <a:rPr lang="da-DK" dirty="0"/>
              <a:t>Meget almindelig de første måneder efter fødslen</a:t>
            </a:r>
          </a:p>
          <a:p>
            <a:r>
              <a:rPr lang="da-DK" dirty="0"/>
              <a:t>Trøske kan smitte til andre områder på kroppen</a:t>
            </a:r>
          </a:p>
          <a:p>
            <a:r>
              <a:rPr lang="da-DK" dirty="0"/>
              <a:t>Egenomsorg og behandling</a:t>
            </a:r>
          </a:p>
          <a:p>
            <a:pPr lvl="1"/>
            <a:r>
              <a:rPr lang="da-DK" dirty="0"/>
              <a:t>Let trøske forsvinder af sig selv</a:t>
            </a:r>
          </a:p>
          <a:p>
            <a:pPr lvl="1"/>
            <a:r>
              <a:rPr lang="da-DK" dirty="0"/>
              <a:t>Ved mange mælkehvide pletter kan danskvand forsøges</a:t>
            </a:r>
          </a:p>
          <a:p>
            <a:pPr lvl="1"/>
            <a:r>
              <a:rPr lang="da-DK" dirty="0"/>
              <a:t>Ved sværere tilfælde henvises til lægen</a:t>
            </a:r>
          </a:p>
          <a:p>
            <a:pPr lvl="2"/>
            <a:r>
              <a:rPr lang="da-DK" dirty="0"/>
              <a:t>Evt. recept på svampemiddel til mundhulen</a:t>
            </a:r>
          </a:p>
          <a:p>
            <a:endParaRPr lang="da-DK" dirty="0"/>
          </a:p>
        </p:txBody>
      </p:sp>
    </p:spTree>
    <p:extLst>
      <p:ext uri="{BB962C8B-B14F-4D97-AF65-F5344CB8AC3E}">
        <p14:creationId xmlns:p14="http://schemas.microsoft.com/office/powerpoint/2010/main" val="808051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1F5A73-DE7C-4B06-8E9C-7DDF6F6FD0AC}"/>
              </a:ext>
            </a:extLst>
          </p:cNvPr>
          <p:cNvSpPr>
            <a:spLocks noGrp="1"/>
          </p:cNvSpPr>
          <p:nvPr>
            <p:ph type="title"/>
          </p:nvPr>
        </p:nvSpPr>
        <p:spPr/>
        <p:txBody>
          <a:bodyPr/>
          <a:lstStyle/>
          <a:p>
            <a:r>
              <a:rPr lang="da-DK" dirty="0"/>
              <a:t>Falsk strubehoste</a:t>
            </a:r>
          </a:p>
        </p:txBody>
      </p:sp>
      <p:sp>
        <p:nvSpPr>
          <p:cNvPr id="4" name="Pladsholder til indhold 3">
            <a:extLst>
              <a:ext uri="{FF2B5EF4-FFF2-40B4-BE49-F238E27FC236}">
                <a16:creationId xmlns:a16="http://schemas.microsoft.com/office/drawing/2014/main" id="{B641A8C4-9A8B-4316-B056-71D32A1EF991}"/>
              </a:ext>
            </a:extLst>
          </p:cNvPr>
          <p:cNvSpPr>
            <a:spLocks noGrp="1"/>
          </p:cNvSpPr>
          <p:nvPr>
            <p:ph idx="1"/>
          </p:nvPr>
        </p:nvSpPr>
        <p:spPr/>
        <p:txBody>
          <a:bodyPr/>
          <a:lstStyle/>
          <a:p>
            <a:r>
              <a:rPr lang="da-DK" dirty="0"/>
              <a:t>Symptomer</a:t>
            </a:r>
          </a:p>
          <a:p>
            <a:pPr lvl="1"/>
            <a:r>
              <a:rPr lang="da-DK" dirty="0"/>
              <a:t>Virusinfektion i luftrør som medfører hævelse omkring stemmelæberne</a:t>
            </a:r>
          </a:p>
          <a:p>
            <a:pPr lvl="1"/>
            <a:r>
              <a:rPr lang="da-DK" dirty="0"/>
              <a:t>Symptomerne er forkølelse med gøende hoste og vejrtrækningsbesvær, især ved indånding</a:t>
            </a:r>
          </a:p>
          <a:p>
            <a:r>
              <a:rPr lang="da-DK" dirty="0"/>
              <a:t>Lægehenvisning</a:t>
            </a:r>
          </a:p>
          <a:p>
            <a:pPr lvl="1"/>
            <a:r>
              <a:rPr lang="da-DK" dirty="0"/>
              <a:t>Ved vedvarende vejrtrækningsbesvær eller hvis barnet er slapt</a:t>
            </a:r>
          </a:p>
          <a:p>
            <a:r>
              <a:rPr lang="da-DK" dirty="0"/>
              <a:t>Egenomsorg</a:t>
            </a:r>
          </a:p>
          <a:p>
            <a:pPr lvl="1"/>
            <a:r>
              <a:rPr lang="da-DK" dirty="0"/>
              <a:t>At bevare roen</a:t>
            </a:r>
          </a:p>
          <a:p>
            <a:pPr lvl="1"/>
            <a:r>
              <a:rPr lang="da-DK" dirty="0"/>
              <a:t>Tage barnet op hvis det er vågent</a:t>
            </a:r>
          </a:p>
          <a:p>
            <a:pPr lvl="1"/>
            <a:r>
              <a:rPr lang="da-DK" dirty="0"/>
              <a:t>Kolde drikke (evt. en is) vil ofte hjælpe</a:t>
            </a:r>
          </a:p>
          <a:p>
            <a:pPr lvl="1"/>
            <a:r>
              <a:rPr lang="da-DK" dirty="0"/>
              <a:t>Holde rummet køligt, hvor barnet sover</a:t>
            </a:r>
          </a:p>
          <a:p>
            <a:pPr lvl="1">
              <a:buFont typeface="Arial" panose="020B0604020202020204" pitchFamily="34" charset="0"/>
              <a:buChar char="•"/>
            </a:pPr>
            <a:endParaRPr lang="da-DK" dirty="0"/>
          </a:p>
          <a:p>
            <a:pPr>
              <a:buFont typeface="Arial" panose="020B0604020202020204" pitchFamily="34" charset="0"/>
              <a:buChar char="•"/>
            </a:pPr>
            <a:endParaRPr lang="da-DK" dirty="0"/>
          </a:p>
          <a:p>
            <a:endParaRPr lang="da-DK" dirty="0"/>
          </a:p>
        </p:txBody>
      </p:sp>
    </p:spTree>
    <p:extLst>
      <p:ext uri="{BB962C8B-B14F-4D97-AF65-F5344CB8AC3E}">
        <p14:creationId xmlns:p14="http://schemas.microsoft.com/office/powerpoint/2010/main" val="1525381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750" dirty="0"/>
              <a:t>Sygdomme, behandling og egenomsorg</a:t>
            </a:r>
          </a:p>
        </p:txBody>
      </p:sp>
      <p:sp>
        <p:nvSpPr>
          <p:cNvPr id="3" name="Pladsholder til indhold 2"/>
          <p:cNvSpPr>
            <a:spLocks noGrp="1"/>
          </p:cNvSpPr>
          <p:nvPr>
            <p:ph idx="1"/>
          </p:nvPr>
        </p:nvSpPr>
        <p:spPr/>
        <p:txBody>
          <a:bodyPr/>
          <a:lstStyle/>
          <a:p>
            <a:pPr>
              <a:buFont typeface="Verdana" panose="020B0604030504040204" pitchFamily="34" charset="0"/>
              <a:buChar char="•"/>
            </a:pPr>
            <a:r>
              <a:rPr lang="da-DK" dirty="0"/>
              <a:t>Skoldkopper</a:t>
            </a:r>
          </a:p>
          <a:p>
            <a:pPr>
              <a:buFont typeface="Verdana" panose="020B0604030504040204" pitchFamily="34" charset="0"/>
              <a:buChar char="•"/>
            </a:pPr>
            <a:r>
              <a:rPr lang="da-DK" dirty="0"/>
              <a:t>Smerter: Kolik og tandfrembrud</a:t>
            </a:r>
          </a:p>
          <a:p>
            <a:pPr>
              <a:buFont typeface="Verdana" panose="020B0604030504040204" pitchFamily="34" charset="0"/>
              <a:buChar char="•"/>
            </a:pPr>
            <a:r>
              <a:rPr lang="da-DK" dirty="0"/>
              <a:t>Mavegener: Forstoppelse, diarré og opkast</a:t>
            </a:r>
          </a:p>
          <a:p>
            <a:pPr>
              <a:buFont typeface="Verdana" panose="020B0604030504040204" pitchFamily="34" charset="0"/>
              <a:buChar char="•"/>
            </a:pPr>
            <a:r>
              <a:rPr lang="da-DK" dirty="0"/>
              <a:t>Hyppigste infektioner</a:t>
            </a:r>
          </a:p>
          <a:p>
            <a:pPr lvl="1">
              <a:buFont typeface="Verdana" panose="020B0604030504040204" pitchFamily="34" charset="0"/>
              <a:buChar char="•"/>
            </a:pPr>
            <a:r>
              <a:rPr lang="da-DK" dirty="0"/>
              <a:t>Øjenbetændelse</a:t>
            </a:r>
          </a:p>
          <a:p>
            <a:pPr lvl="1">
              <a:buFont typeface="Verdana" panose="020B0604030504040204" pitchFamily="34" charset="0"/>
              <a:buChar char="•"/>
            </a:pPr>
            <a:r>
              <a:rPr lang="da-DK" dirty="0"/>
              <a:t>Mellemørebetændelse</a:t>
            </a:r>
          </a:p>
          <a:p>
            <a:pPr lvl="1">
              <a:buFont typeface="Verdana" panose="020B0604030504040204" pitchFamily="34" charset="0"/>
              <a:buChar char="•"/>
            </a:pPr>
            <a:r>
              <a:rPr lang="da-DK" dirty="0"/>
              <a:t>Halsbetændelse</a:t>
            </a:r>
          </a:p>
          <a:p>
            <a:pPr lvl="1">
              <a:buFont typeface="Verdana" panose="020B0604030504040204" pitchFamily="34" charset="0"/>
              <a:buChar char="•"/>
            </a:pPr>
            <a:r>
              <a:rPr lang="da-DK" dirty="0"/>
              <a:t>Børnesår</a:t>
            </a:r>
          </a:p>
          <a:p>
            <a:pPr lvl="1">
              <a:buFont typeface="Verdana" panose="020B0604030504040204" pitchFamily="34" charset="0"/>
              <a:buChar char="•"/>
            </a:pPr>
            <a:r>
              <a:rPr lang="da-DK" dirty="0"/>
              <a:t>Trøske</a:t>
            </a:r>
          </a:p>
          <a:p>
            <a:pPr>
              <a:buFont typeface="Verdana" panose="020B0604030504040204" pitchFamily="34" charset="0"/>
              <a:buChar char="•"/>
            </a:pPr>
            <a:r>
              <a:rPr lang="da-DK" dirty="0"/>
              <a:t>Falsk strubehoste</a:t>
            </a:r>
          </a:p>
          <a:p>
            <a:pPr>
              <a:buFont typeface="Verdana" panose="020B0604030504040204" pitchFamily="34" charset="0"/>
              <a:buChar char="•"/>
            </a:pPr>
            <a:r>
              <a:rPr lang="da-DK" dirty="0"/>
              <a:t>Feber uden kendt årsag</a:t>
            </a:r>
          </a:p>
          <a:p>
            <a:pPr lvl="1"/>
            <a:endParaRPr lang="da-DK" dirty="0"/>
          </a:p>
        </p:txBody>
      </p:sp>
    </p:spTree>
    <p:extLst>
      <p:ext uri="{BB962C8B-B14F-4D97-AF65-F5344CB8AC3E}">
        <p14:creationId xmlns:p14="http://schemas.microsoft.com/office/powerpoint/2010/main" val="27059837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C4613B-29C3-40C7-BA7C-9CDF4DA3E210}"/>
              </a:ext>
            </a:extLst>
          </p:cNvPr>
          <p:cNvSpPr>
            <a:spLocks noGrp="1"/>
          </p:cNvSpPr>
          <p:nvPr>
            <p:ph type="title"/>
          </p:nvPr>
        </p:nvSpPr>
        <p:spPr/>
        <p:txBody>
          <a:bodyPr/>
          <a:lstStyle/>
          <a:p>
            <a:r>
              <a:rPr lang="da-DK" dirty="0"/>
              <a:t>Feber uden kendt årsag</a:t>
            </a:r>
          </a:p>
        </p:txBody>
      </p:sp>
      <p:sp>
        <p:nvSpPr>
          <p:cNvPr id="4" name="Pladsholder til indhold 3">
            <a:extLst>
              <a:ext uri="{FF2B5EF4-FFF2-40B4-BE49-F238E27FC236}">
                <a16:creationId xmlns:a16="http://schemas.microsoft.com/office/drawing/2014/main" id="{FD5DAE06-B6B7-4C1B-9C1B-B7D223A88DE7}"/>
              </a:ext>
            </a:extLst>
          </p:cNvPr>
          <p:cNvSpPr>
            <a:spLocks noGrp="1"/>
          </p:cNvSpPr>
          <p:nvPr>
            <p:ph idx="1"/>
          </p:nvPr>
        </p:nvSpPr>
        <p:spPr/>
        <p:txBody>
          <a:bodyPr/>
          <a:lstStyle/>
          <a:p>
            <a:r>
              <a:rPr lang="da-DK" dirty="0"/>
              <a:t>Feber er temperatur over 38°C målt i endetarmen</a:t>
            </a:r>
          </a:p>
          <a:p>
            <a:r>
              <a:rPr lang="da-DK" dirty="0"/>
              <a:t>Hos børn er temperaturreguleringen mere ustabil end hos voksne</a:t>
            </a:r>
          </a:p>
          <a:p>
            <a:r>
              <a:rPr lang="da-DK" dirty="0"/>
              <a:t>Feber er et mindre pålideligt mål for graden af sygdom hos børn end hos voksne</a:t>
            </a:r>
          </a:p>
          <a:p>
            <a:r>
              <a:rPr lang="da-DK" dirty="0"/>
              <a:t>Børn kan have 39-40°C i temperatur og alligevel være i overraskende god tilstand</a:t>
            </a:r>
          </a:p>
          <a:p>
            <a:pPr>
              <a:buFont typeface="Arial" panose="020B0604020202020204" pitchFamily="34" charset="0"/>
              <a:buChar char="•"/>
            </a:pPr>
            <a:endParaRPr lang="da-DK" dirty="0"/>
          </a:p>
        </p:txBody>
      </p:sp>
    </p:spTree>
    <p:extLst>
      <p:ext uri="{BB962C8B-B14F-4D97-AF65-F5344CB8AC3E}">
        <p14:creationId xmlns:p14="http://schemas.microsoft.com/office/powerpoint/2010/main" val="668432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430951-D051-47F4-91F7-B36F613C73F0}"/>
              </a:ext>
            </a:extLst>
          </p:cNvPr>
          <p:cNvSpPr>
            <a:spLocks noGrp="1"/>
          </p:cNvSpPr>
          <p:nvPr>
            <p:ph type="title"/>
          </p:nvPr>
        </p:nvSpPr>
        <p:spPr/>
        <p:txBody>
          <a:bodyPr/>
          <a:lstStyle/>
          <a:p>
            <a:r>
              <a:rPr lang="da-DK" dirty="0"/>
              <a:t>Feber - egenomsorg</a:t>
            </a:r>
          </a:p>
        </p:txBody>
      </p:sp>
      <p:sp>
        <p:nvSpPr>
          <p:cNvPr id="4" name="Pladsholder til indhold 3">
            <a:extLst>
              <a:ext uri="{FF2B5EF4-FFF2-40B4-BE49-F238E27FC236}">
                <a16:creationId xmlns:a16="http://schemas.microsoft.com/office/drawing/2014/main" id="{805D6B7A-C961-4C27-BB36-31B27A211236}"/>
              </a:ext>
            </a:extLst>
          </p:cNvPr>
          <p:cNvSpPr>
            <a:spLocks noGrp="1"/>
          </p:cNvSpPr>
          <p:nvPr>
            <p:ph idx="1"/>
          </p:nvPr>
        </p:nvSpPr>
        <p:spPr/>
        <p:txBody>
          <a:bodyPr/>
          <a:lstStyle/>
          <a:p>
            <a:r>
              <a:rPr lang="da-DK" dirty="0"/>
              <a:t>Rigeligt med væske</a:t>
            </a:r>
          </a:p>
          <a:p>
            <a:r>
              <a:rPr lang="da-DK" dirty="0"/>
              <a:t>Barnet må gerne lege og være ude af sengen, hvis det har lyst</a:t>
            </a:r>
          </a:p>
          <a:p>
            <a:r>
              <a:rPr lang="da-DK" dirty="0"/>
              <a:t>Ved høj feber må barnet ikke være for varmt klædt på, eller dækkes for varmt til under søvn</a:t>
            </a:r>
          </a:p>
          <a:p>
            <a:r>
              <a:rPr lang="da-DK" dirty="0"/>
              <a:t>Rummet, hvor barnet opholder sig, må ikke være for varmt</a:t>
            </a:r>
          </a:p>
          <a:p>
            <a:r>
              <a:rPr lang="da-DK" dirty="0"/>
              <a:t>Et barn med høj feber bør ofte tilses, også i løbet af natten </a:t>
            </a:r>
          </a:p>
          <a:p>
            <a:r>
              <a:rPr lang="da-DK" dirty="0"/>
              <a:t>Evt. febernedsættende medicin – paracetamol som 1. valg</a:t>
            </a:r>
          </a:p>
          <a:p>
            <a:endParaRPr lang="da-DK" dirty="0"/>
          </a:p>
        </p:txBody>
      </p:sp>
    </p:spTree>
    <p:extLst>
      <p:ext uri="{BB962C8B-B14F-4D97-AF65-F5344CB8AC3E}">
        <p14:creationId xmlns:p14="http://schemas.microsoft.com/office/powerpoint/2010/main" val="3843388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Skoldkopper</a:t>
            </a:r>
          </a:p>
        </p:txBody>
      </p:sp>
      <p:sp>
        <p:nvSpPr>
          <p:cNvPr id="3" name="Pladsholder til indhold 2"/>
          <p:cNvSpPr>
            <a:spLocks noGrp="1"/>
          </p:cNvSpPr>
          <p:nvPr>
            <p:ph idx="1"/>
          </p:nvPr>
        </p:nvSpPr>
        <p:spPr/>
        <p:txBody>
          <a:bodyPr/>
          <a:lstStyle/>
          <a:p>
            <a:r>
              <a:rPr lang="da-DK" dirty="0"/>
              <a:t>Virusinfektion, der giver udslæt og feber</a:t>
            </a:r>
          </a:p>
          <a:p>
            <a:r>
              <a:rPr lang="da-DK" dirty="0"/>
              <a:t>Smitter ved dråbesmitte og er den mest smitsomme af alle børnesygdomme</a:t>
            </a:r>
          </a:p>
          <a:p>
            <a:r>
              <a:rPr lang="da-DK" dirty="0"/>
              <a:t>Smittefaren ophører, når udslættet er skorpedækket</a:t>
            </a:r>
          </a:p>
          <a:p>
            <a:r>
              <a:rPr lang="da-DK" dirty="0"/>
              <a:t>Udslættet starter ofte på brystet og ryggen, og spreder sig derfra</a:t>
            </a:r>
          </a:p>
          <a:p>
            <a:r>
              <a:rPr lang="da-DK" dirty="0"/>
              <a:t>Kløe er ofte det største problem</a:t>
            </a:r>
          </a:p>
          <a:p>
            <a:pPr lvl="1"/>
            <a:r>
              <a:rPr lang="da-DK" dirty="0"/>
              <a:t>Fx zink liniment</a:t>
            </a:r>
          </a:p>
          <a:p>
            <a:pPr lvl="1"/>
            <a:r>
              <a:rPr lang="da-DK" dirty="0"/>
              <a:t>Antihistamin ved voldsom kløe</a:t>
            </a:r>
          </a:p>
          <a:p>
            <a:pPr lvl="1"/>
            <a:endParaRPr lang="da-DK" dirty="0"/>
          </a:p>
        </p:txBody>
      </p:sp>
    </p:spTree>
    <p:extLst>
      <p:ext uri="{BB962C8B-B14F-4D97-AF65-F5344CB8AC3E}">
        <p14:creationId xmlns:p14="http://schemas.microsoft.com/office/powerpoint/2010/main" val="4202416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ea typeface="Verdana" panose="020B0604030504040204" pitchFamily="34" charset="0"/>
                <a:cs typeface="Verdana" panose="020B0604030504040204" pitchFamily="34" charset="0"/>
              </a:rPr>
              <a:t>Smerter - Kolik</a:t>
            </a:r>
            <a:endParaRPr lang="da-DK" dirty="0"/>
          </a:p>
        </p:txBody>
      </p:sp>
      <p:sp>
        <p:nvSpPr>
          <p:cNvPr id="3" name="Pladsholder til indhold 2"/>
          <p:cNvSpPr>
            <a:spLocks noGrp="1"/>
          </p:cNvSpPr>
          <p:nvPr>
            <p:ph idx="1"/>
          </p:nvPr>
        </p:nvSpPr>
        <p:spPr/>
        <p:txBody>
          <a:bodyPr/>
          <a:lstStyle/>
          <a:p>
            <a:pPr>
              <a:buFont typeface="Verdana" panose="020B0604030504040204" pitchFamily="34" charset="0"/>
              <a:buChar char="•"/>
            </a:pPr>
            <a:r>
              <a:rPr lang="da-DK" dirty="0"/>
              <a:t>Spædbarnskolik er hyppige, ofte langvarige </a:t>
            </a:r>
            <a:r>
              <a:rPr lang="da-DK" dirty="0" err="1"/>
              <a:t>skrigeture</a:t>
            </a:r>
            <a:r>
              <a:rPr lang="da-DK" dirty="0"/>
              <a:t> hos i øvrigt raske spædbørn</a:t>
            </a:r>
          </a:p>
          <a:p>
            <a:pPr>
              <a:buFont typeface="Verdana" panose="020B0604030504040204" pitchFamily="34" charset="0"/>
              <a:buChar char="•"/>
            </a:pPr>
            <a:r>
              <a:rPr lang="da-DK" dirty="0"/>
              <a:t>Begynder som regel i anden leveuge og varer til 3. – 4. måned</a:t>
            </a:r>
          </a:p>
          <a:p>
            <a:pPr>
              <a:buFont typeface="Verdana" panose="020B0604030504040204" pitchFamily="34" charset="0"/>
              <a:buChar char="•"/>
            </a:pPr>
            <a:r>
              <a:rPr lang="da-DK" dirty="0"/>
              <a:t>Årsagen er ukendt, og der er ingen effektiv behandling</a:t>
            </a:r>
          </a:p>
          <a:p>
            <a:pPr>
              <a:buFont typeface="Verdana" panose="020B0604030504040204" pitchFamily="34" charset="0"/>
              <a:buChar char="•"/>
            </a:pPr>
            <a:r>
              <a:rPr lang="da-DK" dirty="0"/>
              <a:t>Egenomsorg:</a:t>
            </a:r>
          </a:p>
          <a:p>
            <a:pPr lvl="1">
              <a:buFont typeface="Verdana" panose="020B0604030504040204" pitchFamily="34" charset="0"/>
              <a:buChar char="•"/>
            </a:pPr>
            <a:r>
              <a:rPr lang="da-DK" dirty="0">
                <a:ea typeface="Verdana" panose="020B0604030504040204" pitchFamily="34" charset="0"/>
                <a:cs typeface="Verdana" panose="020B0604030504040204" pitchFamily="34" charset="0"/>
              </a:rPr>
              <a:t>Fx lad barnet bøvse under måltider</a:t>
            </a:r>
          </a:p>
          <a:p>
            <a:pPr lvl="1">
              <a:buFont typeface="Verdana" panose="020B0604030504040204" pitchFamily="34" charset="0"/>
              <a:buChar char="•"/>
            </a:pPr>
            <a:r>
              <a:rPr lang="da-DK" dirty="0">
                <a:ea typeface="Verdana" panose="020B0604030504040204" pitchFamily="34" charset="0"/>
                <a:cs typeface="Verdana" panose="020B0604030504040204" pitchFamily="34" charset="0"/>
              </a:rPr>
              <a:t>Sukkervand hjælper nogle</a:t>
            </a:r>
          </a:p>
          <a:p>
            <a:pPr lvl="1">
              <a:buFont typeface="Verdana" panose="020B0604030504040204" pitchFamily="34" charset="0"/>
              <a:buChar char="•"/>
            </a:pPr>
            <a:r>
              <a:rPr lang="da-DK" dirty="0">
                <a:ea typeface="Verdana" panose="020B0604030504040204" pitchFamily="34" charset="0"/>
                <a:cs typeface="Verdana" panose="020B0604030504040204" pitchFamily="34" charset="0"/>
              </a:rPr>
              <a:t>Skumdæmpende midler kan forsøges (</a:t>
            </a:r>
            <a:r>
              <a:rPr lang="da-DK" dirty="0" err="1">
                <a:ea typeface="Verdana" panose="020B0604030504040204" pitchFamily="34" charset="0"/>
                <a:cs typeface="Verdana" panose="020B0604030504040204" pitchFamily="34" charset="0"/>
              </a:rPr>
              <a:t>simeticon</a:t>
            </a:r>
            <a:r>
              <a:rPr lang="da-DK" dirty="0">
                <a:ea typeface="Verdana" panose="020B0604030504040204" pitchFamily="34" charset="0"/>
                <a:cs typeface="Verdana" panose="020B0604030504040204" pitchFamily="34" charset="0"/>
              </a:rPr>
              <a:t>)</a:t>
            </a:r>
          </a:p>
          <a:p>
            <a:pPr lvl="1">
              <a:buFont typeface="Verdana" panose="020B0604030504040204" pitchFamily="34" charset="0"/>
              <a:buChar char="•"/>
            </a:pPr>
            <a:r>
              <a:rPr lang="da-DK" dirty="0">
                <a:ea typeface="Verdana" panose="020B0604030504040204" pitchFamily="34" charset="0"/>
                <a:cs typeface="Verdana" panose="020B0604030504040204" pitchFamily="34" charset="0"/>
              </a:rPr>
              <a:t>God ide at bruge sundhedsplejerske og praktiserende læge til råd og vejledning </a:t>
            </a:r>
          </a:p>
        </p:txBody>
      </p:sp>
    </p:spTree>
    <p:extLst>
      <p:ext uri="{BB962C8B-B14F-4D97-AF65-F5344CB8AC3E}">
        <p14:creationId xmlns:p14="http://schemas.microsoft.com/office/powerpoint/2010/main" val="2480491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Smerter - tandfrembrud</a:t>
            </a:r>
          </a:p>
        </p:txBody>
      </p:sp>
      <p:sp>
        <p:nvSpPr>
          <p:cNvPr id="4" name="Pladsholder til indhold 3"/>
          <p:cNvSpPr>
            <a:spLocks noGrp="1"/>
          </p:cNvSpPr>
          <p:nvPr>
            <p:ph idx="1"/>
          </p:nvPr>
        </p:nvSpPr>
        <p:spPr/>
        <p:txBody>
          <a:bodyPr/>
          <a:lstStyle/>
          <a:p>
            <a:r>
              <a:rPr lang="da-DK" dirty="0"/>
              <a:t>Symptomer</a:t>
            </a:r>
          </a:p>
          <a:p>
            <a:pPr lvl="1"/>
            <a:r>
              <a:rPr lang="da-DK" dirty="0"/>
              <a:t>Rødme og hævelse af gummer</a:t>
            </a:r>
          </a:p>
          <a:p>
            <a:pPr lvl="1"/>
            <a:r>
              <a:rPr lang="da-DK" dirty="0"/>
              <a:t>Evt. savler barnet mere end normalt</a:t>
            </a:r>
          </a:p>
          <a:p>
            <a:pPr lvl="1"/>
            <a:r>
              <a:rPr lang="da-DK" dirty="0"/>
              <a:t>Måske er barnet mere pirreligt og har evt. let feber</a:t>
            </a:r>
          </a:p>
          <a:p>
            <a:pPr>
              <a:buFont typeface="Arial" panose="020B0604020202020204" pitchFamily="34" charset="0"/>
              <a:buChar char="•"/>
            </a:pPr>
            <a:endParaRPr lang="da-DK" dirty="0"/>
          </a:p>
          <a:p>
            <a:r>
              <a:rPr lang="da-DK" dirty="0"/>
              <a:t>Egenomsorg</a:t>
            </a:r>
          </a:p>
          <a:p>
            <a:pPr lvl="1"/>
            <a:r>
              <a:rPr lang="da-DK" dirty="0"/>
              <a:t>Kold bidering</a:t>
            </a:r>
          </a:p>
          <a:p>
            <a:pPr lvl="1"/>
            <a:r>
              <a:rPr lang="da-DK" dirty="0"/>
              <a:t>Paracetamol (efter aftale med lægen)  </a:t>
            </a:r>
          </a:p>
          <a:p>
            <a:pPr lvl="1"/>
            <a:r>
              <a:rPr lang="da-DK" dirty="0"/>
              <a:t>Undgå at bruge lokalbedøvende midler</a:t>
            </a:r>
          </a:p>
          <a:p>
            <a:pPr>
              <a:buFont typeface="Arial" panose="020B0604020202020204" pitchFamily="34" charset="0"/>
              <a:buChar char="•"/>
            </a:pPr>
            <a:endParaRPr lang="da-DK" dirty="0"/>
          </a:p>
        </p:txBody>
      </p:sp>
    </p:spTree>
    <p:extLst>
      <p:ext uri="{BB962C8B-B14F-4D97-AF65-F5344CB8AC3E}">
        <p14:creationId xmlns:p14="http://schemas.microsoft.com/office/powerpoint/2010/main" val="3655184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Forstoppelse hos spædbørn</a:t>
            </a:r>
          </a:p>
        </p:txBody>
      </p:sp>
      <p:sp>
        <p:nvSpPr>
          <p:cNvPr id="4" name="Pladsholder til indhold 3"/>
          <p:cNvSpPr>
            <a:spLocks noGrp="1"/>
          </p:cNvSpPr>
          <p:nvPr>
            <p:ph idx="1"/>
          </p:nvPr>
        </p:nvSpPr>
        <p:spPr/>
        <p:txBody>
          <a:bodyPr/>
          <a:lstStyle/>
          <a:p>
            <a:r>
              <a:rPr lang="da-DK" dirty="0"/>
              <a:t>Brysternæret baby vil sjældent få forstoppelse</a:t>
            </a:r>
          </a:p>
          <a:p>
            <a:pPr lvl="1"/>
            <a:r>
              <a:rPr lang="da-DK" dirty="0"/>
              <a:t>Normalt med varierende afføringsmønster</a:t>
            </a:r>
          </a:p>
          <a:p>
            <a:r>
              <a:rPr lang="da-DK" dirty="0"/>
              <a:t>Modermælkserstatning kan give forstoppelse</a:t>
            </a:r>
          </a:p>
          <a:p>
            <a:pPr lvl="1"/>
            <a:r>
              <a:rPr lang="da-DK" dirty="0"/>
              <a:t>Ofte færre tarmtømninger end et brysternæret barn</a:t>
            </a:r>
          </a:p>
          <a:p>
            <a:pPr>
              <a:buFont typeface="Arial" panose="020B0604020202020204" pitchFamily="34" charset="0"/>
              <a:buChar char="•"/>
            </a:pPr>
            <a:endParaRPr lang="da-DK" dirty="0"/>
          </a:p>
          <a:p>
            <a:r>
              <a:rPr lang="da-DK" dirty="0"/>
              <a:t>Et mindre spædbarn bør kun få afføringsmiddel, hvis der går lang tid mellem tarmtømningerne og kun efter aftale med læge eller sundhedsplejerske.</a:t>
            </a:r>
          </a:p>
          <a:p>
            <a:pPr>
              <a:buFont typeface="Arial" panose="020B0604020202020204" pitchFamily="34" charset="0"/>
              <a:buChar char="•"/>
            </a:pPr>
            <a:endParaRPr lang="da-DK" dirty="0"/>
          </a:p>
          <a:p>
            <a:pPr>
              <a:buFont typeface="Arial" panose="020B0604020202020204" pitchFamily="34" charset="0"/>
              <a:buChar char="•"/>
            </a:pPr>
            <a:endParaRPr lang="da-DK" dirty="0"/>
          </a:p>
          <a:p>
            <a:pPr>
              <a:buFont typeface="Arial" panose="020B0604020202020204" pitchFamily="34" charset="0"/>
              <a:buChar char="•"/>
            </a:pPr>
            <a:endParaRPr lang="da-DK" dirty="0"/>
          </a:p>
        </p:txBody>
      </p:sp>
    </p:spTree>
    <p:extLst>
      <p:ext uri="{BB962C8B-B14F-4D97-AF65-F5344CB8AC3E}">
        <p14:creationId xmlns:p14="http://schemas.microsoft.com/office/powerpoint/2010/main" val="3089966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561EB-82F8-432C-8885-D6CA778004C8}"/>
              </a:ext>
            </a:extLst>
          </p:cNvPr>
          <p:cNvSpPr>
            <a:spLocks noGrp="1"/>
          </p:cNvSpPr>
          <p:nvPr>
            <p:ph type="title"/>
          </p:nvPr>
        </p:nvSpPr>
        <p:spPr/>
        <p:txBody>
          <a:bodyPr/>
          <a:lstStyle/>
          <a:p>
            <a:r>
              <a:rPr lang="da-DK" sz="2500" dirty="0"/>
              <a:t>Forstoppelse hos spædbørn – egenomsorg</a:t>
            </a:r>
          </a:p>
        </p:txBody>
      </p:sp>
      <p:sp>
        <p:nvSpPr>
          <p:cNvPr id="4" name="Pladsholder til indhold 3">
            <a:extLst>
              <a:ext uri="{FF2B5EF4-FFF2-40B4-BE49-F238E27FC236}">
                <a16:creationId xmlns:a16="http://schemas.microsoft.com/office/drawing/2014/main" id="{0370AF4D-A50B-4F02-8041-C70DEE793528}"/>
              </a:ext>
            </a:extLst>
          </p:cNvPr>
          <p:cNvSpPr>
            <a:spLocks noGrp="1"/>
          </p:cNvSpPr>
          <p:nvPr>
            <p:ph idx="1"/>
          </p:nvPr>
        </p:nvSpPr>
        <p:spPr/>
        <p:txBody>
          <a:bodyPr/>
          <a:lstStyle/>
          <a:p>
            <a:r>
              <a:rPr lang="da-DK" dirty="0"/>
              <a:t>Giv barnet ekstra væske (vand)</a:t>
            </a:r>
          </a:p>
          <a:p>
            <a:r>
              <a:rPr lang="da-DK" dirty="0"/>
              <a:t>Masser barnets mave og lav cykelbevægelser</a:t>
            </a:r>
          </a:p>
          <a:p>
            <a:r>
              <a:rPr lang="da-DK" dirty="0"/>
              <a:t>Giv barnet et bad</a:t>
            </a:r>
          </a:p>
          <a:p>
            <a:r>
              <a:rPr lang="da-DK" dirty="0"/>
              <a:t>Brug ikke termometer for at stimulere afføring</a:t>
            </a:r>
          </a:p>
          <a:p>
            <a:r>
              <a:rPr lang="da-DK" dirty="0"/>
              <a:t>Vær sikker på, at modermælkserstatning tilberedes rigtigt</a:t>
            </a:r>
          </a:p>
        </p:txBody>
      </p:sp>
    </p:spTree>
    <p:extLst>
      <p:ext uri="{BB962C8B-B14F-4D97-AF65-F5344CB8AC3E}">
        <p14:creationId xmlns:p14="http://schemas.microsoft.com/office/powerpoint/2010/main" val="2416295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93325A-480A-4C33-B8AA-8939CB7718A1}"/>
              </a:ext>
            </a:extLst>
          </p:cNvPr>
          <p:cNvSpPr>
            <a:spLocks noGrp="1"/>
          </p:cNvSpPr>
          <p:nvPr>
            <p:ph type="title"/>
          </p:nvPr>
        </p:nvSpPr>
        <p:spPr/>
        <p:txBody>
          <a:bodyPr/>
          <a:lstStyle/>
          <a:p>
            <a:r>
              <a:rPr lang="da-DK" dirty="0"/>
              <a:t>Forstoppelse hos børn</a:t>
            </a:r>
          </a:p>
        </p:txBody>
      </p:sp>
      <p:sp>
        <p:nvSpPr>
          <p:cNvPr id="4" name="Pladsholder til indhold 3">
            <a:extLst>
              <a:ext uri="{FF2B5EF4-FFF2-40B4-BE49-F238E27FC236}">
                <a16:creationId xmlns:a16="http://schemas.microsoft.com/office/drawing/2014/main" id="{ED40A6A7-CC09-47E4-9E36-E069E5E8F99F}"/>
              </a:ext>
            </a:extLst>
          </p:cNvPr>
          <p:cNvSpPr>
            <a:spLocks noGrp="1"/>
          </p:cNvSpPr>
          <p:nvPr>
            <p:ph idx="1"/>
          </p:nvPr>
        </p:nvSpPr>
        <p:spPr/>
        <p:txBody>
          <a:bodyPr/>
          <a:lstStyle/>
          <a:p>
            <a:r>
              <a:rPr lang="da-DK" dirty="0"/>
              <a:t>Forstoppelse er hyppig hos børn</a:t>
            </a:r>
          </a:p>
          <a:p>
            <a:endParaRPr lang="da-DK" sz="667" dirty="0"/>
          </a:p>
          <a:p>
            <a:r>
              <a:rPr lang="da-DK" dirty="0"/>
              <a:t>Hyppige årsager:</a:t>
            </a:r>
          </a:p>
          <a:p>
            <a:pPr lvl="1"/>
            <a:r>
              <a:rPr lang="da-DK" dirty="0"/>
              <a:t>Dårlige afføringsvaner</a:t>
            </a:r>
          </a:p>
          <a:p>
            <a:pPr lvl="1"/>
            <a:r>
              <a:rPr lang="da-DK" dirty="0"/>
              <a:t>Fiberfattig kost</a:t>
            </a:r>
          </a:p>
          <a:p>
            <a:pPr lvl="1"/>
            <a:r>
              <a:rPr lang="da-DK" dirty="0"/>
              <a:t>For lille væskeindtag</a:t>
            </a:r>
          </a:p>
          <a:p>
            <a:pPr lvl="1"/>
            <a:r>
              <a:rPr lang="da-DK" dirty="0"/>
              <a:t>Manglende fysisk aktivitet</a:t>
            </a:r>
          </a:p>
          <a:p>
            <a:pPr marL="380985" lvl="1" indent="0">
              <a:buNone/>
            </a:pPr>
            <a:endParaRPr lang="da-DK" sz="667" dirty="0"/>
          </a:p>
          <a:p>
            <a:r>
              <a:rPr lang="da-DK" dirty="0"/>
              <a:t>Behandling</a:t>
            </a:r>
          </a:p>
          <a:p>
            <a:pPr lvl="1"/>
            <a:r>
              <a:rPr lang="da-DK" dirty="0"/>
              <a:t>Ændrede kost- og afføringsvaner</a:t>
            </a:r>
          </a:p>
          <a:p>
            <a:pPr lvl="1"/>
            <a:r>
              <a:rPr lang="da-DK" dirty="0"/>
              <a:t>Afføringsmidler (osmotisk virkende, fx </a:t>
            </a:r>
            <a:r>
              <a:rPr lang="da-DK" dirty="0" err="1"/>
              <a:t>Movicol</a:t>
            </a:r>
            <a:r>
              <a:rPr lang="da-DK" dirty="0"/>
              <a:t>, </a:t>
            </a:r>
            <a:r>
              <a:rPr lang="da-DK" dirty="0" err="1"/>
              <a:t>Laktulose</a:t>
            </a:r>
            <a:r>
              <a:rPr lang="da-DK" dirty="0"/>
              <a:t>)</a:t>
            </a:r>
          </a:p>
          <a:p>
            <a:pPr lvl="1"/>
            <a:r>
              <a:rPr lang="da-DK" dirty="0"/>
              <a:t>Fysisk aktivitet</a:t>
            </a:r>
          </a:p>
        </p:txBody>
      </p:sp>
    </p:spTree>
    <p:extLst>
      <p:ext uri="{BB962C8B-B14F-4D97-AF65-F5344CB8AC3E}">
        <p14:creationId xmlns:p14="http://schemas.microsoft.com/office/powerpoint/2010/main" val="2716386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Diarrè</a:t>
            </a:r>
            <a:endParaRPr lang="da-DK" dirty="0"/>
          </a:p>
        </p:txBody>
      </p:sp>
      <p:sp>
        <p:nvSpPr>
          <p:cNvPr id="4" name="Pladsholder til indhold 3"/>
          <p:cNvSpPr>
            <a:spLocks noGrp="1"/>
          </p:cNvSpPr>
          <p:nvPr>
            <p:ph idx="1"/>
          </p:nvPr>
        </p:nvSpPr>
        <p:spPr/>
        <p:txBody>
          <a:bodyPr/>
          <a:lstStyle/>
          <a:p>
            <a:r>
              <a:rPr lang="da-DK" dirty="0"/>
              <a:t>Ved diarré forstås pludseligt opståede, vandtynde afføringer eller flere løse afføringer inden for ét døgn</a:t>
            </a:r>
          </a:p>
          <a:p>
            <a:endParaRPr lang="da-DK" sz="900" dirty="0"/>
          </a:p>
          <a:p>
            <a:r>
              <a:rPr lang="da-DK" dirty="0"/>
              <a:t>Blandt spæd- og småbørn er det hyppigst virus, der er årsag til diarré. </a:t>
            </a:r>
          </a:p>
          <a:p>
            <a:pPr lvl="1"/>
            <a:r>
              <a:rPr lang="da-DK" dirty="0" err="1"/>
              <a:t>Norovirus</a:t>
            </a:r>
            <a:r>
              <a:rPr lang="da-DK" dirty="0"/>
              <a:t>, der giver Roskildesyge</a:t>
            </a:r>
          </a:p>
          <a:p>
            <a:pPr lvl="1"/>
            <a:r>
              <a:rPr lang="da-DK" dirty="0"/>
              <a:t>Rotavirus, der også giver diare og opkastning</a:t>
            </a:r>
            <a:br>
              <a:rPr lang="da-DK" sz="1600" dirty="0"/>
            </a:br>
            <a:endParaRPr lang="da-DK" sz="1600" dirty="0"/>
          </a:p>
          <a:p>
            <a:r>
              <a:rPr lang="da-DK" dirty="0"/>
              <a:t>Smitte overføres med afføring og opkast via hænder, genstande eller fødevarer</a:t>
            </a:r>
          </a:p>
          <a:p>
            <a:endParaRPr lang="da-DK" sz="900" dirty="0"/>
          </a:p>
          <a:p>
            <a:r>
              <a:rPr lang="da-DK" dirty="0"/>
              <a:t>Egenomsorg: god håndhygiejne, herunder efter toiletbesøg og bleskift</a:t>
            </a:r>
          </a:p>
        </p:txBody>
      </p:sp>
    </p:spTree>
    <p:extLst>
      <p:ext uri="{BB962C8B-B14F-4D97-AF65-F5344CB8AC3E}">
        <p14:creationId xmlns:p14="http://schemas.microsoft.com/office/powerpoint/2010/main" val="3451214863"/>
      </p:ext>
    </p:extLst>
  </p:cSld>
  <p:clrMapOvr>
    <a:masterClrMapping/>
  </p:clrMapOvr>
</p:sld>
</file>

<file path=ppt/theme/theme1.xml><?xml version="1.0" encoding="utf-8"?>
<a:theme xmlns:a="http://schemas.openxmlformats.org/drawingml/2006/main" name="Office-tema">
  <a:themeElements>
    <a:clrScheme name="Pharmakon_primær-farver_2017">
      <a:dk1>
        <a:srgbClr val="000000"/>
      </a:dk1>
      <a:lt1>
        <a:srgbClr val="FFFFFF"/>
      </a:lt1>
      <a:dk2>
        <a:srgbClr val="000000"/>
      </a:dk2>
      <a:lt2>
        <a:srgbClr val="FFFFFF"/>
      </a:lt2>
      <a:accent1>
        <a:srgbClr val="0092A8"/>
      </a:accent1>
      <a:accent2>
        <a:srgbClr val="005156"/>
      </a:accent2>
      <a:accent3>
        <a:srgbClr val="007179"/>
      </a:accent3>
      <a:accent4>
        <a:srgbClr val="68C3CD"/>
      </a:accent4>
      <a:accent5>
        <a:srgbClr val="A4D8E0"/>
      </a:accent5>
      <a:accent6>
        <a:srgbClr val="8E8E8E"/>
      </a:accent6>
      <a:hlink>
        <a:srgbClr val="000000"/>
      </a:hlink>
      <a:folHlink>
        <a:srgbClr val="8E8E8E"/>
      </a:folHlink>
    </a:clrScheme>
    <a:fontScheme name="Skabelon2017">
      <a:majorFont>
        <a:latin typeface="Verdana"/>
        <a:ea typeface=""/>
        <a:cs typeface=""/>
      </a:majorFont>
      <a:minorFont>
        <a:latin typeface="Verdana"/>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L.potx" id="{6638FC5F-CA6E-404A-B9D4-DCB50E06444F}" vid="{D22D2BA3-4392-4726-AF6D-3314A3B21D0D}"/>
    </a:ext>
  </a:ext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LTL</Template>
  <TotalTime>0</TotalTime>
  <Words>6762</Words>
  <Application>Microsoft Office PowerPoint</Application>
  <PresentationFormat>Skærmshow (16:10)</PresentationFormat>
  <Paragraphs>466</Paragraphs>
  <Slides>21</Slides>
  <Notes>21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21</vt:i4>
      </vt:variant>
    </vt:vector>
  </HeadingPairs>
  <TitlesOfParts>
    <vt:vector size="26" baseType="lpstr">
      <vt:lpstr>Arial</vt:lpstr>
      <vt:lpstr>Calibri</vt:lpstr>
      <vt:lpstr>Times New Roman</vt:lpstr>
      <vt:lpstr>Verdana</vt:lpstr>
      <vt:lpstr>Office-tema</vt:lpstr>
      <vt:lpstr>Hyppige lidelser hos små børn</vt:lpstr>
      <vt:lpstr>Sygdomme, behandling og egenomsorg</vt:lpstr>
      <vt:lpstr>Skoldkopper</vt:lpstr>
      <vt:lpstr>Smerter - Kolik</vt:lpstr>
      <vt:lpstr>Smerter - tandfrembrud</vt:lpstr>
      <vt:lpstr>Forstoppelse hos spædbørn</vt:lpstr>
      <vt:lpstr>Forstoppelse hos spædbørn – egenomsorg</vt:lpstr>
      <vt:lpstr>Forstoppelse hos børn</vt:lpstr>
      <vt:lpstr>Diarrè</vt:lpstr>
      <vt:lpstr>Diarrè - Læge</vt:lpstr>
      <vt:lpstr>Øjenbetændelse</vt:lpstr>
      <vt:lpstr>Øjenbetændelse - fortsat</vt:lpstr>
      <vt:lpstr>Mellemørebetændelse</vt:lpstr>
      <vt:lpstr>Mellemørebetændelse</vt:lpstr>
      <vt:lpstr>Halsbetændelse</vt:lpstr>
      <vt:lpstr>Børnesår</vt:lpstr>
      <vt:lpstr>Børnesår – behandling og egenomsorg</vt:lpstr>
      <vt:lpstr>Trøske </vt:lpstr>
      <vt:lpstr>Falsk strubehoste</vt:lpstr>
      <vt:lpstr>Feber uden kendt årsag</vt:lpstr>
      <vt:lpstr>Feber - egenomsorg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2019-09-30T07:07:46Z</dcterms:created>
  <dcterms:modified xsi:type="dcterms:W3CDTF">2021-08-20T12:31:54Z</dcterms:modified>
</cp:coreProperties>
</file>